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60" r:id="rId4"/>
    <p:sldId id="289" r:id="rId5"/>
    <p:sldId id="291" r:id="rId6"/>
    <p:sldId id="290" r:id="rId7"/>
    <p:sldId id="293" r:id="rId8"/>
    <p:sldId id="264" r:id="rId9"/>
    <p:sldId id="265" r:id="rId10"/>
    <p:sldId id="268" r:id="rId11"/>
    <p:sldId id="269" r:id="rId12"/>
    <p:sldId id="294" r:id="rId13"/>
    <p:sldId id="273" r:id="rId14"/>
    <p:sldId id="295" r:id="rId15"/>
    <p:sldId id="296" r:id="rId16"/>
    <p:sldId id="278" r:id="rId17"/>
    <p:sldId id="282" r:id="rId18"/>
    <p:sldId id="301" r:id="rId19"/>
    <p:sldId id="297" r:id="rId20"/>
    <p:sldId id="298" r:id="rId21"/>
    <p:sldId id="299" r:id="rId22"/>
    <p:sldId id="287" r:id="rId23"/>
    <p:sldId id="302" r:id="rId24"/>
    <p:sldId id="303" r:id="rId25"/>
    <p:sldId id="307" r:id="rId26"/>
    <p:sldId id="305" r:id="rId27"/>
    <p:sldId id="306" r:id="rId28"/>
    <p:sldId id="309" r:id="rId29"/>
    <p:sldId id="308" r:id="rId30"/>
    <p:sldId id="304" r:id="rId31"/>
    <p:sldId id="31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A"/>
    <a:srgbClr val="D6D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6DE924-AFF8-4292-95FA-DDEE8931CF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870E93-847E-4494-806A-5E4C5989A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96356-736C-4CC4-A634-F28675EE0BA7}" type="datetimeFigureOut">
              <a:rPr lang="en-IN" smtClean="0"/>
              <a:t>07-08-2021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78BC4-5B6C-465F-8EEE-24353DD705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B5B6F-DD3E-4A30-9698-3C8C7FE572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34600-25A9-432D-81D9-7B5117BCC1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6201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710EB-AEBB-47A5-8972-7F1E8E95DA53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ECAD6-802E-440E-9B94-5152CDF86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9013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7B0E-606B-4247-AC5B-17F434B89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6ED3AF-9FA9-4DD0-BFE8-FB70BBA1F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0CFB6-692A-4FA4-B628-A2929C0FC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EAC6-2EBD-463A-A402-ABE6D162B2AB}" type="datetime1">
              <a:rPr lang="en-IN" smtClean="0"/>
              <a:t>03-08-2021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964C0-57C4-4DDA-A498-22B638FCC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(Shobhit)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26003-350A-4243-80A0-DAF3CB44F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9CC3-33F2-4A1C-8463-D185FF3DA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788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80B06-72B9-4026-9D66-519140290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159D59-9F3B-411C-B1DA-F24D557C82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91D62-3295-4445-A749-8BCA145F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32F8-AD69-40E7-A1A2-20E9ADF932EE}" type="datetime1">
              <a:rPr lang="en-IN" smtClean="0"/>
              <a:t>03-08-2021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B8E93-3F9F-459C-ADF8-BFDA0D8E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(Shobhit)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B117B-7810-4DC9-AC9A-3F29E1447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9CC3-33F2-4A1C-8463-D185FF3DA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08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D89B9B-84C6-4A84-9046-DA26B73807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A7C51-4139-4D24-95F9-E5DE3F9D7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FC030-D355-4972-843F-78DC521D7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66AF-71ED-44C5-AFEB-924BAB83FCDE}" type="datetime1">
              <a:rPr lang="en-IN" smtClean="0"/>
              <a:t>03-08-2021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F9D52-4B56-4F8E-9947-F0F43636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(Shobhit)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AFC8C-DD83-42CA-8D95-972C5216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9CC3-33F2-4A1C-8463-D185FF3DA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803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0EBB-46AB-470D-A7CD-FAC932C69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7BB15-514E-4109-B689-C77B62FEB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43701-6CAC-4C24-90CF-0A5036D4F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AC88C-6743-4B06-BD51-3091B5E2CE00}" type="datetime1">
              <a:rPr lang="en-IN" smtClean="0"/>
              <a:t>03-08-2021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EE8D7-1519-4AEF-9B60-F5D6F114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(Shobhit)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E6837-B581-47BB-8E4A-FAC990547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9CC3-33F2-4A1C-8463-D185FF3DA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492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5350-E991-443E-94D1-A6CE6BCE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1BB98-5B86-4EC4-BCE5-07420D2FF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F2C03-362A-47C6-82BC-B723FA515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19C57-4596-4F76-B0F2-12AFBA193829}" type="datetime1">
              <a:rPr lang="en-IN" smtClean="0"/>
              <a:t>03-08-2021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49B20-6645-484C-95FD-616D16249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(Shobhit)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98501-A2E1-419F-B206-80578543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9CC3-33F2-4A1C-8463-D185FF3DA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66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CF09B-4EA6-4542-ADFB-4B227A06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EDE9B-5290-4D4D-B87C-F51BD675D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5BF41-4B4A-42FD-994B-789BACB33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28045-ED1A-482C-BB5A-CB67B79C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23EF8-A521-4838-BC14-B0BB010E33DF}" type="datetime1">
              <a:rPr lang="en-IN" smtClean="0"/>
              <a:t>03-08-2021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AB84F5-C45F-4988-B983-9AFADCAA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(Shobhit)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63D48-FA13-4DDB-A2F1-9D7111B8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9CC3-33F2-4A1C-8463-D185FF3DA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522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BBBE-F030-4844-ADA4-A15DB8C14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1FBE0-5505-4C5C-BBB5-D9DB48072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DBE61-5F5B-4F72-BB07-7B0A5D263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4DFA3-0AC7-453E-BD23-A52BBDC47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69DB4D-AF70-4B0C-85C8-1263BE605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A622A-380D-4417-8183-4E156B625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361D-6D24-444B-9350-78DF5F638558}" type="datetime1">
              <a:rPr lang="en-IN" smtClean="0"/>
              <a:t>03-08-2021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5C8E7F-DE3C-4448-8676-7FF230BC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(Shobhit)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700B6F-B2AC-4C05-B52C-2DF14E80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9CC3-33F2-4A1C-8463-D185FF3DA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189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3E96-0BF1-4239-B6D2-CF5EAC34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404CA-0214-43AB-9028-1C3155375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CBCE-B179-4AFC-9889-96F7095D2B54}" type="datetime1">
              <a:rPr lang="en-IN" smtClean="0"/>
              <a:t>03-08-2021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5C49C-133E-4BD1-BD48-FAEC727CB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(Shobhit)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2FF95-05F1-4099-8433-01366B79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9CC3-33F2-4A1C-8463-D185FF3DA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89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AC3127-B81A-46E6-8BF2-C1B4B5491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5650-19AB-4727-9946-7870CBC02373}" type="datetime1">
              <a:rPr lang="en-IN" smtClean="0"/>
              <a:t>03-08-2021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05C78-92B3-41A4-8A98-CD720A1E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(Shobhit)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6DA7B-A3E5-4698-8C68-C9275C97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9CC3-33F2-4A1C-8463-D185FF3DA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219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24DA2-50B6-47AB-A5F7-973DBD825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C30ED-4A38-41E3-8653-14DE8304F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F2D1D-A53D-4F4A-962D-DE08C80C8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27672D-7478-45F3-B72C-6BE31A66F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D525-5342-49E0-822B-5620D65580EB}" type="datetime1">
              <a:rPr lang="en-IN" smtClean="0"/>
              <a:t>03-08-2021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D4B63-43A3-4669-84E8-FCB18BF9D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(Shobhit)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7FEC8-EEA0-4FF4-B306-5B38AB228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9CC3-33F2-4A1C-8463-D185FF3DA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1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9399F-F137-48BF-A8C6-32437304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628BB8-3208-48BF-98A2-570822354A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B6B24-DF80-4407-A9AA-05C6BDB73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C234D-8177-4190-992E-121C53E7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373C-996E-4504-BEE9-CE6C152230BC}" type="datetime1">
              <a:rPr lang="en-IN" smtClean="0"/>
              <a:t>03-08-2021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D4A22-1322-4938-8B33-D9A072DCA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(Shobhit)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9385C-8706-4D85-B7C4-C40515757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9CC3-33F2-4A1C-8463-D185FF3DA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998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283FF4-7FB2-4AA6-9E31-6B65FCC51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95AF2-7E80-4895-85D6-05CCEFA32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5E635-352C-4E5D-A461-C36038C55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3741A-DF0A-47F9-B98A-74A75943E78D}" type="datetime1">
              <a:rPr lang="en-IN" smtClean="0"/>
              <a:t>03-08-2021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FB41D-E201-4B0E-8823-5CF08536F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(Shobhit)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3CD6E-8C13-4873-8A8E-CC7123EEE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19CC3-33F2-4A1C-8463-D185FF3DA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97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55.png"/><Relationship Id="rId5" Type="http://schemas.openxmlformats.org/officeDocument/2006/relationships/image" Target="../media/image49.jpeg"/><Relationship Id="rId10" Type="http://schemas.openxmlformats.org/officeDocument/2006/relationships/image" Target="../media/image54.png"/><Relationship Id="rId4" Type="http://schemas.openxmlformats.org/officeDocument/2006/relationships/image" Target="../media/image48.jpe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nvidia-research-mingyuliu.com/ganimal" TargetMode="External"/><Relationship Id="rId2" Type="http://schemas.openxmlformats.org/officeDocument/2006/relationships/hyperlink" Target="http://nvidia-research-mingyuliu.com/vid2vid-came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ombo.ai/" TargetMode="External"/><Relationship Id="rId5" Type="http://schemas.openxmlformats.org/officeDocument/2006/relationships/hyperlink" Target="https://www.nvidia.com/research/inpainting/index.html" TargetMode="External"/><Relationship Id="rId4" Type="http://schemas.openxmlformats.org/officeDocument/2006/relationships/hyperlink" Target="http://nvidia-research-mingyuliu.com/gaugan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A3966-4984-41CD-A2E1-744B59DB5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0765" y="1214438"/>
            <a:ext cx="9144000" cy="2387600"/>
          </a:xfrm>
        </p:spPr>
        <p:txBody>
          <a:bodyPr/>
          <a:lstStyle/>
          <a:p>
            <a:r>
              <a:rPr lang="en-US" dirty="0"/>
              <a:t>Generative Adversarial Networks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8DDD1-22EE-44C8-9F75-F284C3B22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452" y="3708056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Shobhit</a:t>
            </a:r>
          </a:p>
          <a:p>
            <a:r>
              <a:rPr lang="en-US" dirty="0">
                <a:solidFill>
                  <a:schemeClr val="accent1"/>
                </a:solidFill>
              </a:rPr>
              <a:t>Software Engineer, Qualcomm</a:t>
            </a:r>
          </a:p>
          <a:p>
            <a:r>
              <a:rPr lang="en-US" dirty="0">
                <a:solidFill>
                  <a:schemeClr val="accent1"/>
                </a:solidFill>
              </a:rPr>
              <a:t>IIT Bhubaneswar, India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A70F6-5D0B-4FC3-B004-8C0808FC5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148"/>
            <a:ext cx="3776870" cy="707430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65F06-E0FF-4F07-A988-9E0BB4D18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45418" y="6492874"/>
            <a:ext cx="2507974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</p:spTree>
    <p:extLst>
      <p:ext uri="{BB962C8B-B14F-4D97-AF65-F5344CB8AC3E}">
        <p14:creationId xmlns:p14="http://schemas.microsoft.com/office/powerpoint/2010/main" val="2991492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727C-E60E-4639-B72C-5F96DE998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Using GANs</a:t>
            </a:r>
            <a:endParaRPr lang="en-IN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051265A-0363-4BC7-9020-EB17C8110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63469" y="6492185"/>
            <a:ext cx="1726096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CCC71C-EB4A-4606-AB5F-D57CD8097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23" y="1518817"/>
            <a:ext cx="7518754" cy="51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83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2FB2-CA97-421A-80E3-7AA3D01D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0A881-324F-423D-ADCA-CD69B3C11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5920"/>
            <a:ext cx="10515600" cy="5482080"/>
          </a:xfrm>
        </p:spPr>
        <p:txBody>
          <a:bodyPr/>
          <a:lstStyle/>
          <a:p>
            <a:r>
              <a:rPr lang="en-IN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Simulate all possible future plans</a:t>
            </a:r>
          </a:p>
          <a:p>
            <a:r>
              <a:rPr lang="en-IN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Missing Values</a:t>
            </a:r>
          </a:p>
          <a:p>
            <a:r>
              <a:rPr lang="en-IN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Realistic generation tasks</a:t>
            </a:r>
          </a:p>
          <a:p>
            <a:r>
              <a:rPr lang="en-IN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Multiple correct answers</a:t>
            </a:r>
          </a:p>
          <a:p>
            <a:r>
              <a:rPr lang="en-IN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augmentations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083D7-19C8-4300-880E-93F367177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59905" y="6492875"/>
            <a:ext cx="1658815" cy="365125"/>
          </a:xfrm>
        </p:spPr>
        <p:txBody>
          <a:bodyPr/>
          <a:lstStyle/>
          <a:p>
            <a:r>
              <a:rPr lang="en-IN"/>
              <a:t>(Shobhit)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4373F2-F9D8-4951-969E-BE83B5B2F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264" y="212150"/>
            <a:ext cx="2158580" cy="20900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5F72DA-492D-45AA-9297-E8A655E22D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2"/>
          <a:stretch/>
        </p:blipFill>
        <p:spPr>
          <a:xfrm>
            <a:off x="9079264" y="3978904"/>
            <a:ext cx="2105690" cy="20900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6F3FFA-88B5-4DBF-BA27-450D04DB35AA}"/>
              </a:ext>
            </a:extLst>
          </p:cNvPr>
          <p:cNvSpPr txBox="1"/>
          <p:nvPr/>
        </p:nvSpPr>
        <p:spPr>
          <a:xfrm>
            <a:off x="8938446" y="2455177"/>
            <a:ext cx="1220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Generative model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reveals a face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DBFBD7-B123-4734-AC8E-AE60D7ABD6EB}"/>
              </a:ext>
            </a:extLst>
          </p:cNvPr>
          <p:cNvSpPr txBox="1"/>
          <p:nvPr/>
        </p:nvSpPr>
        <p:spPr>
          <a:xfrm>
            <a:off x="8880423" y="6276518"/>
            <a:ext cx="247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(Yeh et al., 2016)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D0FECB-F62C-418C-85C3-C0EC9BE16221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flipH="1">
            <a:off x="10132109" y="2302202"/>
            <a:ext cx="26445" cy="16767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DB6303-D591-484B-B8F5-CABDE87E0819}"/>
              </a:ext>
            </a:extLst>
          </p:cNvPr>
          <p:cNvCxnSpPr>
            <a:cxnSpLocks/>
          </p:cNvCxnSpPr>
          <p:nvPr/>
        </p:nvCxnSpPr>
        <p:spPr>
          <a:xfrm>
            <a:off x="4227443" y="2302202"/>
            <a:ext cx="30612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31DA4A-495A-472A-B7EB-339BE517E5B2}"/>
              </a:ext>
            </a:extLst>
          </p:cNvPr>
          <p:cNvSpPr txBox="1"/>
          <p:nvPr/>
        </p:nvSpPr>
        <p:spPr>
          <a:xfrm>
            <a:off x="5338969" y="1932870"/>
            <a:ext cx="133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Example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209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85888CB-BEE2-42CE-BA30-2438EF2E5339}"/>
              </a:ext>
            </a:extLst>
          </p:cNvPr>
          <p:cNvSpPr/>
          <p:nvPr/>
        </p:nvSpPr>
        <p:spPr>
          <a:xfrm>
            <a:off x="6979728" y="5438398"/>
            <a:ext cx="1052344" cy="1035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12D6FB1-E6DD-43A4-A873-FAC93F55985A}"/>
              </a:ext>
            </a:extLst>
          </p:cNvPr>
          <p:cNvSpPr/>
          <p:nvPr/>
        </p:nvSpPr>
        <p:spPr>
          <a:xfrm>
            <a:off x="9452420" y="4299974"/>
            <a:ext cx="1052344" cy="1035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7EED311-BB73-43DE-8088-5741DA444CD2}"/>
              </a:ext>
            </a:extLst>
          </p:cNvPr>
          <p:cNvSpPr/>
          <p:nvPr/>
        </p:nvSpPr>
        <p:spPr>
          <a:xfrm>
            <a:off x="8265091" y="4347259"/>
            <a:ext cx="952633" cy="981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6D0DE10-A357-400B-9757-0328DF777A34}"/>
              </a:ext>
            </a:extLst>
          </p:cNvPr>
          <p:cNvSpPr/>
          <p:nvPr/>
        </p:nvSpPr>
        <p:spPr>
          <a:xfrm>
            <a:off x="6963213" y="4261716"/>
            <a:ext cx="1052344" cy="1035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4AA9DA6-1765-4097-B522-D6DFD5ADA8E3}"/>
              </a:ext>
            </a:extLst>
          </p:cNvPr>
          <p:cNvSpPr/>
          <p:nvPr/>
        </p:nvSpPr>
        <p:spPr>
          <a:xfrm>
            <a:off x="9511076" y="5475200"/>
            <a:ext cx="1036379" cy="107807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7C89F3B-26FB-48AB-9035-DBF0D1DE4950}"/>
              </a:ext>
            </a:extLst>
          </p:cNvPr>
          <p:cNvSpPr/>
          <p:nvPr/>
        </p:nvSpPr>
        <p:spPr>
          <a:xfrm>
            <a:off x="8277558" y="5465675"/>
            <a:ext cx="1036379" cy="98121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B99D54E-5B5E-4698-9004-866320420E6E}"/>
              </a:ext>
            </a:extLst>
          </p:cNvPr>
          <p:cNvSpPr/>
          <p:nvPr/>
        </p:nvSpPr>
        <p:spPr>
          <a:xfrm>
            <a:off x="10674414" y="4305364"/>
            <a:ext cx="1036379" cy="98121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7C35B3D-DB2C-49A0-A594-21F7FAD3C15A}"/>
              </a:ext>
            </a:extLst>
          </p:cNvPr>
          <p:cNvSpPr/>
          <p:nvPr/>
        </p:nvSpPr>
        <p:spPr>
          <a:xfrm>
            <a:off x="10656358" y="3167829"/>
            <a:ext cx="1036379" cy="98121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9FAECCD-05BE-4109-8FFB-EF2CE85E546C}"/>
              </a:ext>
            </a:extLst>
          </p:cNvPr>
          <p:cNvSpPr/>
          <p:nvPr/>
        </p:nvSpPr>
        <p:spPr>
          <a:xfrm>
            <a:off x="9417018" y="3140553"/>
            <a:ext cx="1052344" cy="1035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AA1904-326B-4829-84FE-3074D58DCEEE}"/>
              </a:ext>
            </a:extLst>
          </p:cNvPr>
          <p:cNvSpPr/>
          <p:nvPr/>
        </p:nvSpPr>
        <p:spPr>
          <a:xfrm>
            <a:off x="8277558" y="3182960"/>
            <a:ext cx="1036379" cy="98121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5DA34F6-9BC5-4BDF-9E16-F38BA4000BBB}"/>
              </a:ext>
            </a:extLst>
          </p:cNvPr>
          <p:cNvSpPr/>
          <p:nvPr/>
        </p:nvSpPr>
        <p:spPr>
          <a:xfrm>
            <a:off x="7020057" y="3195106"/>
            <a:ext cx="1036379" cy="98121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06FC018-1339-4941-B467-3DDF056B9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Components</a:t>
            </a:r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ED250-1CA6-4FEA-8D0B-4BC03DF3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43137" y="6492875"/>
            <a:ext cx="1148863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6A6D09-7BFA-4B17-A8D2-53322E209808}"/>
              </a:ext>
            </a:extLst>
          </p:cNvPr>
          <p:cNvSpPr/>
          <p:nvPr/>
        </p:nvSpPr>
        <p:spPr>
          <a:xfrm>
            <a:off x="838200" y="1534998"/>
            <a:ext cx="388667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633D64-99FF-47A2-B736-973AA05D1E81}"/>
              </a:ext>
            </a:extLst>
          </p:cNvPr>
          <p:cNvSpPr txBox="1"/>
          <p:nvPr/>
        </p:nvSpPr>
        <p:spPr>
          <a:xfrm>
            <a:off x="458709" y="2466742"/>
            <a:ext cx="4549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will generate </a:t>
            </a:r>
            <a:r>
              <a:rPr lang="en-US" dirty="0">
                <a:solidFill>
                  <a:schemeClr val="accent1"/>
                </a:solidFill>
              </a:rPr>
              <a:t>Fakes data </a:t>
            </a:r>
            <a:r>
              <a:rPr lang="en-US" dirty="0"/>
              <a:t>that looks like </a:t>
            </a:r>
            <a:r>
              <a:rPr lang="en-US" dirty="0">
                <a:solidFill>
                  <a:schemeClr val="accent6"/>
                </a:solidFill>
              </a:rPr>
              <a:t>Real</a:t>
            </a:r>
          </a:p>
          <a:p>
            <a:r>
              <a:rPr lang="en-US" dirty="0"/>
              <a:t>It is like a </a:t>
            </a:r>
            <a:r>
              <a:rPr lang="en-US" dirty="0">
                <a:solidFill>
                  <a:schemeClr val="accent1"/>
                </a:solidFill>
              </a:rPr>
              <a:t>Art Forger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36FF38-E32E-40B1-81BF-6B75C57E8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311" y="4842628"/>
            <a:ext cx="952633" cy="9716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93FAD6-67F8-49EE-9761-3046D276B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494" y="3475256"/>
            <a:ext cx="1000265" cy="9526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728232-35F3-4811-B9B1-331D45F04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782" y="4842628"/>
            <a:ext cx="933580" cy="9621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C389F1-C812-4E54-B9A9-A7292971C2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13" y="3456303"/>
            <a:ext cx="962159" cy="9812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DC6DEA-0061-4866-9C56-30EC8C24EA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39" y="3475256"/>
            <a:ext cx="981212" cy="9812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3DD858F-A879-4C42-85B6-B0FB73FD8E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42628"/>
            <a:ext cx="952633" cy="93358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949AAED-6603-4FB0-AA37-A288F5A37B14}"/>
              </a:ext>
            </a:extLst>
          </p:cNvPr>
          <p:cNvSpPr/>
          <p:nvPr/>
        </p:nvSpPr>
        <p:spPr>
          <a:xfrm>
            <a:off x="6731832" y="1534998"/>
            <a:ext cx="442084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Discriminator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E96EDE-A21D-4B6F-B76B-246F8F53B68E}"/>
              </a:ext>
            </a:extLst>
          </p:cNvPr>
          <p:cNvSpPr txBox="1"/>
          <p:nvPr/>
        </p:nvSpPr>
        <p:spPr>
          <a:xfrm>
            <a:off x="6941935" y="2447545"/>
            <a:ext cx="4311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will learn to distinguish </a:t>
            </a:r>
            <a:r>
              <a:rPr lang="en-US" dirty="0">
                <a:solidFill>
                  <a:schemeClr val="accent6"/>
                </a:solidFill>
              </a:rPr>
              <a:t>Real</a:t>
            </a:r>
            <a:r>
              <a:rPr lang="en-US" dirty="0"/>
              <a:t> from </a:t>
            </a:r>
            <a:r>
              <a:rPr lang="en-US" dirty="0">
                <a:solidFill>
                  <a:schemeClr val="accent1"/>
                </a:solidFill>
              </a:rPr>
              <a:t>Fake</a:t>
            </a:r>
          </a:p>
          <a:p>
            <a:r>
              <a:rPr lang="en-US" dirty="0"/>
              <a:t>It is like a </a:t>
            </a:r>
            <a:r>
              <a:rPr lang="en-US" dirty="0">
                <a:solidFill>
                  <a:schemeClr val="accent1"/>
                </a:solidFill>
              </a:rPr>
              <a:t>Art Inspector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1FB3BDB-FDBD-4E90-B8C2-5A6970F4B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633" y="5524352"/>
            <a:ext cx="952633" cy="9716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A79A70-D5F5-452B-9811-DEBCD11FB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70" y="4335630"/>
            <a:ext cx="955586" cy="9100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D2DF59F-B5A8-4EAA-8256-F1667675A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71" y="5503782"/>
            <a:ext cx="906110" cy="93384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519F806-67CC-4B65-8B45-16869131B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97" y="3185580"/>
            <a:ext cx="962159" cy="98121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E1EA41D-2401-48B0-8BA9-4B74025DF5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212" y="3223685"/>
            <a:ext cx="888169" cy="92405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55A3D25-EE37-45EF-A5B6-8474C5ED29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924" y="3236432"/>
            <a:ext cx="952633" cy="88272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935EE2C-559D-4373-AF4F-8ACA263562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57" y="5465675"/>
            <a:ext cx="971686" cy="10002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2C077F6-7229-4439-9444-1D1B6A4B2B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53" y="4392286"/>
            <a:ext cx="821248" cy="86272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BB3EC53-554E-4C00-BE1F-6E4F964D15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485" y="3213546"/>
            <a:ext cx="939250" cy="92152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AA0C1DB-1AE1-49EF-9DD1-B1E6BD78D1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58" y="4318874"/>
            <a:ext cx="971686" cy="9350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D4EC8A8-0788-4901-9898-E523AC8DD9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54" y="4337732"/>
            <a:ext cx="1000265" cy="971686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5B71623B-FDA4-4306-A8D2-303540FE6ED8}"/>
              </a:ext>
            </a:extLst>
          </p:cNvPr>
          <p:cNvSpPr/>
          <p:nvPr/>
        </p:nvSpPr>
        <p:spPr>
          <a:xfrm>
            <a:off x="5359848" y="4232089"/>
            <a:ext cx="1102334" cy="41085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F2E07A6-EE1D-4980-AA78-4B78E8F943ED}"/>
              </a:ext>
            </a:extLst>
          </p:cNvPr>
          <p:cNvSpPr/>
          <p:nvPr/>
        </p:nvSpPr>
        <p:spPr>
          <a:xfrm>
            <a:off x="5359848" y="4843042"/>
            <a:ext cx="1102334" cy="4108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Fake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602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13B1-7837-4A47-AE1E-0313EA2A3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Discriminator - </a:t>
            </a:r>
            <a:r>
              <a:rPr lang="en-US" dirty="0">
                <a:solidFill>
                  <a:schemeClr val="accent1"/>
                </a:solidFill>
              </a:rPr>
              <a:t>Classifiers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D167BE-3C3A-42A1-9C38-982A4473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87986" y="6492875"/>
            <a:ext cx="2127355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09FBA5-5EEA-4DCD-B72B-F23C9274E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3" y="2492744"/>
            <a:ext cx="2803161" cy="18725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C986A5-DF65-4B44-9892-C16D9DFF8897}"/>
              </a:ext>
            </a:extLst>
          </p:cNvPr>
          <p:cNvSpPr txBox="1"/>
          <p:nvPr/>
        </p:nvSpPr>
        <p:spPr>
          <a:xfrm>
            <a:off x="779489" y="4512039"/>
            <a:ext cx="200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Ref: ImageNet</a:t>
            </a:r>
            <a:endParaRPr lang="en-IN" dirty="0"/>
          </a:p>
        </p:txBody>
      </p:sp>
      <p:pic>
        <p:nvPicPr>
          <p:cNvPr id="2050" name="Picture 2" descr="What are Neural Networks? | IBM">
            <a:extLst>
              <a:ext uri="{FF2B5EF4-FFF2-40B4-BE49-F238E27FC236}">
                <a16:creationId xmlns:a16="http://schemas.microsoft.com/office/drawing/2014/main" id="{FB84F358-89AE-4B2B-8B8B-0640EE531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2"/>
          <a:stretch/>
        </p:blipFill>
        <p:spPr bwMode="auto">
          <a:xfrm>
            <a:off x="4314290" y="1589188"/>
            <a:ext cx="5672033" cy="367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9B1E1E-AFB4-4EB3-853A-6C0EC6298E83}"/>
              </a:ext>
            </a:extLst>
          </p:cNvPr>
          <p:cNvCxnSpPr>
            <a:stCxn id="10" idx="3"/>
            <a:endCxn id="2050" idx="1"/>
          </p:cNvCxnSpPr>
          <p:nvPr/>
        </p:nvCxnSpPr>
        <p:spPr>
          <a:xfrm>
            <a:off x="3057994" y="3429000"/>
            <a:ext cx="12562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2FDD47-9971-46EB-8EAE-C8CC0DF5F99E}"/>
              </a:ext>
            </a:extLst>
          </p:cNvPr>
          <p:cNvCxnSpPr/>
          <p:nvPr/>
        </p:nvCxnSpPr>
        <p:spPr>
          <a:xfrm>
            <a:off x="9863528" y="2998033"/>
            <a:ext cx="7644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FBB80D-0BBA-443D-BDA4-AF2170D0BD7A}"/>
              </a:ext>
            </a:extLst>
          </p:cNvPr>
          <p:cNvCxnSpPr/>
          <p:nvPr/>
        </p:nvCxnSpPr>
        <p:spPr>
          <a:xfrm>
            <a:off x="9863528" y="3570157"/>
            <a:ext cx="7644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57CD5A-B218-44C5-BDC8-AB8F760C2F56}"/>
              </a:ext>
            </a:extLst>
          </p:cNvPr>
          <p:cNvCxnSpPr/>
          <p:nvPr/>
        </p:nvCxnSpPr>
        <p:spPr>
          <a:xfrm>
            <a:off x="9863528" y="4184755"/>
            <a:ext cx="7644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974BFDF-ED8F-4420-9153-3656EE5E181F}"/>
              </a:ext>
            </a:extLst>
          </p:cNvPr>
          <p:cNvSpPr txBox="1"/>
          <p:nvPr/>
        </p:nvSpPr>
        <p:spPr>
          <a:xfrm>
            <a:off x="10762310" y="2813367"/>
            <a:ext cx="118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Tiger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8FAD94-DF45-4475-A4B5-4FE799BEA169}"/>
              </a:ext>
            </a:extLst>
          </p:cNvPr>
          <p:cNvSpPr txBox="1"/>
          <p:nvPr/>
        </p:nvSpPr>
        <p:spPr>
          <a:xfrm>
            <a:off x="10762310" y="3429000"/>
            <a:ext cx="5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Bird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3DFB3F-ADC4-4EE9-831F-6E49B4204007}"/>
              </a:ext>
            </a:extLst>
          </p:cNvPr>
          <p:cNvSpPr txBox="1"/>
          <p:nvPr/>
        </p:nvSpPr>
        <p:spPr>
          <a:xfrm>
            <a:off x="10762310" y="4000089"/>
            <a:ext cx="49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0D3D6F-7F45-4177-83CE-1074F4F82033}"/>
              </a:ext>
            </a:extLst>
          </p:cNvPr>
          <p:cNvSpPr txBox="1"/>
          <p:nvPr/>
        </p:nvSpPr>
        <p:spPr>
          <a:xfrm>
            <a:off x="6535709" y="5268812"/>
            <a:ext cx="122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Ref: IBM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7615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5732A-15B0-4C8F-81D8-BC01EF8FF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Discriminator - </a:t>
            </a:r>
            <a:r>
              <a:rPr lang="en-US" dirty="0">
                <a:solidFill>
                  <a:schemeClr val="accent1"/>
                </a:solidFill>
              </a:rPr>
              <a:t>Training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1481D-1A65-4E39-8E1F-1868ACCEC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18889" y="6492875"/>
            <a:ext cx="1119274" cy="365125"/>
          </a:xfrm>
        </p:spPr>
        <p:txBody>
          <a:bodyPr/>
          <a:lstStyle/>
          <a:p>
            <a:r>
              <a:rPr lang="en-IN"/>
              <a:t>(Shobhit)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BBB44-263C-4D9D-8293-A314F8468D76}"/>
              </a:ext>
            </a:extLst>
          </p:cNvPr>
          <p:cNvSpPr txBox="1"/>
          <p:nvPr/>
        </p:nvSpPr>
        <p:spPr>
          <a:xfrm>
            <a:off x="1304144" y="3995676"/>
            <a:ext cx="1184223" cy="64633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Feature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X</a:t>
            </a: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6" name="Picture 2" descr="What are Neural Networks? | IBM">
            <a:extLst>
              <a:ext uri="{FF2B5EF4-FFF2-40B4-BE49-F238E27FC236}">
                <a16:creationId xmlns:a16="http://schemas.microsoft.com/office/drawing/2014/main" id="{18F4E63D-2394-4437-8D4D-2721E32C0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2" b="4137"/>
          <a:stretch/>
        </p:blipFill>
        <p:spPr bwMode="auto">
          <a:xfrm>
            <a:off x="4018133" y="3869202"/>
            <a:ext cx="1362240" cy="71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5642B-72E3-4B83-A21D-6B5EACEDFD5D}"/>
              </a:ext>
            </a:extLst>
          </p:cNvPr>
          <p:cNvSpPr/>
          <p:nvPr/>
        </p:nvSpPr>
        <p:spPr>
          <a:xfrm>
            <a:off x="3850607" y="3786691"/>
            <a:ext cx="1708879" cy="10643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1CF99F-41CE-4A03-BFCE-F57D36220E34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88367" y="4318842"/>
            <a:ext cx="13622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14ECDD9-E638-4A67-B0A3-850E6375BD3E}"/>
              </a:ext>
            </a:extLst>
          </p:cNvPr>
          <p:cNvSpPr txBox="1"/>
          <p:nvPr/>
        </p:nvSpPr>
        <p:spPr>
          <a:xfrm>
            <a:off x="6295868" y="3991928"/>
            <a:ext cx="1588958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Output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Ŷ</a:t>
            </a:r>
            <a:endParaRPr lang="en-IN" b="1" dirty="0">
              <a:solidFill>
                <a:schemeClr val="accent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3D0BBA7-E102-4D59-AEC7-E366EA691164}"/>
              </a:ext>
            </a:extLst>
          </p:cNvPr>
          <p:cNvCxnSpPr>
            <a:stCxn id="7" idx="3"/>
            <a:endCxn id="13" idx="1"/>
          </p:cNvCxnSpPr>
          <p:nvPr/>
        </p:nvCxnSpPr>
        <p:spPr>
          <a:xfrm flipV="1">
            <a:off x="5559486" y="4315094"/>
            <a:ext cx="736382" cy="37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EAAC81B-05FF-483D-A316-F649502390BD}"/>
              </a:ext>
            </a:extLst>
          </p:cNvPr>
          <p:cNvSpPr txBox="1"/>
          <p:nvPr/>
        </p:nvSpPr>
        <p:spPr>
          <a:xfrm>
            <a:off x="9548734" y="3991928"/>
            <a:ext cx="145745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Loss Function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J(Ɵ) = f(Y, Ŷ)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843B04-19A7-48A5-A920-DD52AF07114B}"/>
              </a:ext>
            </a:extLst>
          </p:cNvPr>
          <p:cNvSpPr txBox="1"/>
          <p:nvPr/>
        </p:nvSpPr>
        <p:spPr>
          <a:xfrm>
            <a:off x="6522338" y="5526727"/>
            <a:ext cx="113601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Real Label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Y</a:t>
            </a:r>
            <a:endParaRPr lang="en-IN" dirty="0">
              <a:solidFill>
                <a:schemeClr val="accent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B69B12-B28A-4542-8219-2FC51C02FF14}"/>
              </a:ext>
            </a:extLst>
          </p:cNvPr>
          <p:cNvCxnSpPr>
            <a:stCxn id="24" idx="3"/>
          </p:cNvCxnSpPr>
          <p:nvPr/>
        </p:nvCxnSpPr>
        <p:spPr>
          <a:xfrm flipV="1">
            <a:off x="7658355" y="5849892"/>
            <a:ext cx="2619104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6B1B184-3A78-4CEA-80C1-B0A935FE0164}"/>
              </a:ext>
            </a:extLst>
          </p:cNvPr>
          <p:cNvCxnSpPr>
            <a:endCxn id="22" idx="2"/>
          </p:cNvCxnSpPr>
          <p:nvPr/>
        </p:nvCxnSpPr>
        <p:spPr>
          <a:xfrm flipV="1">
            <a:off x="10277459" y="4638259"/>
            <a:ext cx="0" cy="12116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B3CDC15-ACA6-44A5-A60E-172EED7D9DFE}"/>
              </a:ext>
            </a:extLst>
          </p:cNvPr>
          <p:cNvSpPr txBox="1"/>
          <p:nvPr/>
        </p:nvSpPr>
        <p:spPr>
          <a:xfrm>
            <a:off x="3607641" y="2010504"/>
            <a:ext cx="219481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1"/>
                </a:solidFill>
              </a:rPr>
              <a:t>Ɵ</a:t>
            </a:r>
          </a:p>
          <a:p>
            <a:pPr algn="ctr"/>
            <a:r>
              <a:rPr lang="en-IN" dirty="0">
                <a:solidFill>
                  <a:schemeClr val="accent1"/>
                </a:solidFill>
              </a:rPr>
              <a:t>Trainable Parameters</a:t>
            </a:r>
            <a:endParaRPr lang="en-IN" sz="1200" dirty="0">
              <a:solidFill>
                <a:schemeClr val="accent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F2B789C-101F-4BE3-A2F7-9CB442266F34}"/>
              </a:ext>
            </a:extLst>
          </p:cNvPr>
          <p:cNvCxnSpPr>
            <a:stCxn id="30" idx="2"/>
            <a:endCxn id="7" idx="0"/>
          </p:cNvCxnSpPr>
          <p:nvPr/>
        </p:nvCxnSpPr>
        <p:spPr>
          <a:xfrm>
            <a:off x="4705046" y="2841501"/>
            <a:ext cx="1" cy="9451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D97BAF-45A8-4718-918F-13ED3D1D515E}"/>
              </a:ext>
            </a:extLst>
          </p:cNvPr>
          <p:cNvCxnSpPr>
            <a:stCxn id="22" idx="0"/>
          </p:cNvCxnSpPr>
          <p:nvPr/>
        </p:nvCxnSpPr>
        <p:spPr>
          <a:xfrm flipV="1">
            <a:off x="10277459" y="2426002"/>
            <a:ext cx="0" cy="15659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E23D78C-FAA8-43AE-9482-91CDC61FDF4C}"/>
              </a:ext>
            </a:extLst>
          </p:cNvPr>
          <p:cNvCxnSpPr>
            <a:endCxn id="30" idx="3"/>
          </p:cNvCxnSpPr>
          <p:nvPr/>
        </p:nvCxnSpPr>
        <p:spPr>
          <a:xfrm flipH="1">
            <a:off x="5802451" y="2426002"/>
            <a:ext cx="447500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A2110A2-8D0F-4787-98AF-B077C3E73446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>
            <a:off x="7884826" y="4315094"/>
            <a:ext cx="166390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C53692A-EAF3-48F2-8BEE-44E35F790EE4}"/>
              </a:ext>
            </a:extLst>
          </p:cNvPr>
          <p:cNvSpPr txBox="1"/>
          <p:nvPr/>
        </p:nvSpPr>
        <p:spPr>
          <a:xfrm>
            <a:off x="3969595" y="4547215"/>
            <a:ext cx="147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Discriminator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A229BD-2A8F-4EF7-B067-0D7184A2A830}"/>
              </a:ext>
            </a:extLst>
          </p:cNvPr>
          <p:cNvSpPr txBox="1"/>
          <p:nvPr/>
        </p:nvSpPr>
        <p:spPr>
          <a:xfrm>
            <a:off x="7225259" y="2102790"/>
            <a:ext cx="219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Back Propagation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C86AB-965A-4F1C-973D-2AAE51C92FCF}"/>
              </a:ext>
            </a:extLst>
          </p:cNvPr>
          <p:cNvSpPr txBox="1"/>
          <p:nvPr/>
        </p:nvSpPr>
        <p:spPr>
          <a:xfrm>
            <a:off x="4767233" y="22413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</a:t>
            </a:r>
            <a:endParaRPr lang="en-IN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258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05E4B2-A27F-4F84-8642-8043C7D04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1" r="2008" b="9931"/>
          <a:stretch/>
        </p:blipFill>
        <p:spPr>
          <a:xfrm>
            <a:off x="0" y="1318400"/>
            <a:ext cx="12192000" cy="553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202BE4-1549-4835-8DC4-EB2DFC33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02" y="-25419"/>
            <a:ext cx="10515600" cy="1325563"/>
          </a:xfrm>
        </p:spPr>
        <p:txBody>
          <a:bodyPr/>
          <a:lstStyle/>
          <a:p>
            <a:r>
              <a:rPr lang="en-US" dirty="0"/>
              <a:t>Back Propagation Example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32952E-62D4-4A13-B50E-998993930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08894" y="6492875"/>
            <a:ext cx="1133007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</p:spTree>
    <p:extLst>
      <p:ext uri="{BB962C8B-B14F-4D97-AF65-F5344CB8AC3E}">
        <p14:creationId xmlns:p14="http://schemas.microsoft.com/office/powerpoint/2010/main" val="2606939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A799-7838-4229-85A0-3D61528F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Discriminator - </a:t>
            </a:r>
            <a:r>
              <a:rPr lang="en-US" dirty="0">
                <a:solidFill>
                  <a:schemeClr val="accent1"/>
                </a:solidFill>
              </a:rPr>
              <a:t>Probability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A1CD-5CC7-492B-B40D-782F0C1C5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2859" y="6492875"/>
            <a:ext cx="1548983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BCC62B6-B84E-4FF7-BBD4-B373D6CB28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(Ŷ|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(Ŷ∩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Ŷ -&gt; Predicted Class</a:t>
                </a:r>
              </a:p>
              <a:p>
                <a:pPr marL="0" indent="0">
                  <a:buNone/>
                </a:pPr>
                <a:r>
                  <a:rPr lang="en-IN" dirty="0"/>
                  <a:t>X -&gt; Features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5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9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9500" b="0" i="1" smtClean="0">
                          <a:latin typeface="Cambria Math" panose="02040503050406030204" pitchFamily="18" charset="0"/>
                        </a:rPr>
                        <m:t>𝑅𝑒𝑎𝑙</m:t>
                      </m:r>
                      <m:r>
                        <a:rPr lang="en-US" sz="95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9500" b="0" i="1" smtClean="0">
                          <a:latin typeface="Cambria Math" panose="02040503050406030204" pitchFamily="18" charset="0"/>
                        </a:rPr>
                        <m:t>𝐹𝑎𝑘𝑒</m:t>
                      </m:r>
                      <m:r>
                        <a:rPr lang="en-US" sz="9500" b="0" i="1" smtClean="0">
                          <a:latin typeface="Cambria Math" panose="02040503050406030204" pitchFamily="18" charset="0"/>
                        </a:rPr>
                        <m:t>|        )</m:t>
                      </m:r>
                    </m:oMath>
                  </m:oMathPara>
                </a14:m>
                <a:endParaRPr lang="en-IN" sz="80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BCC62B6-B84E-4FF7-BBD4-B373D6CB28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5E0DC1A-07C8-4862-817A-0AB87C222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26" y="4001294"/>
            <a:ext cx="1772698" cy="177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16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B6213-DE1C-476E-A87F-3AAA5F6DA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97320-45B5-4D02-A86C-06AC81648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44003" y="6492875"/>
            <a:ext cx="1147997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  <p:pic>
        <p:nvPicPr>
          <p:cNvPr id="9" name="Picture 2" descr="What are Neural Networks? | IBM">
            <a:extLst>
              <a:ext uri="{FF2B5EF4-FFF2-40B4-BE49-F238E27FC236}">
                <a16:creationId xmlns:a16="http://schemas.microsoft.com/office/drawing/2014/main" id="{5CC66528-F76B-4B16-AF27-A0A422282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2" b="4188"/>
          <a:stretch/>
        </p:blipFill>
        <p:spPr bwMode="auto">
          <a:xfrm>
            <a:off x="3759655" y="2578435"/>
            <a:ext cx="3900319" cy="205126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63BAC0F2-9A4D-4D6C-B9C7-0395EC1A0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679019"/>
              </p:ext>
            </p:extLst>
          </p:nvPr>
        </p:nvGraphicFramePr>
        <p:xfrm>
          <a:off x="1882098" y="2141026"/>
          <a:ext cx="471358" cy="29260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71358">
                  <a:extLst>
                    <a:ext uri="{9D8B030D-6E8A-4147-A177-3AD203B41FA5}">
                      <a16:colId xmlns:a16="http://schemas.microsoft.com/office/drawing/2014/main" val="3084021399"/>
                    </a:ext>
                  </a:extLst>
                </a:gridCol>
              </a:tblGrid>
              <a:tr h="357890"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CFD5E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86437"/>
                  </a:ext>
                </a:extLst>
              </a:tr>
              <a:tr h="35789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468652"/>
                  </a:ext>
                </a:extLst>
              </a:tr>
              <a:tr h="35789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71182"/>
                  </a:ext>
                </a:extLst>
              </a:tr>
              <a:tr h="35789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815154"/>
                  </a:ext>
                </a:extLst>
              </a:tr>
              <a:tr h="35789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537584"/>
                  </a:ext>
                </a:extLst>
              </a:tr>
              <a:tr h="35789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17717"/>
                  </a:ext>
                </a:extLst>
              </a:tr>
              <a:tr h="35789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670178"/>
                  </a:ext>
                </a:extLst>
              </a:tr>
              <a:tr h="35789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15550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084F9FE-EAB4-49F8-A4AF-10FC7EE5436A}"/>
              </a:ext>
            </a:extLst>
          </p:cNvPr>
          <p:cNvSpPr txBox="1"/>
          <p:nvPr/>
        </p:nvSpPr>
        <p:spPr>
          <a:xfrm>
            <a:off x="5021704" y="483225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Generator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69140C-918A-4F65-876A-CF6474C5AE69}"/>
              </a:ext>
            </a:extLst>
          </p:cNvPr>
          <p:cNvSpPr txBox="1"/>
          <p:nvPr/>
        </p:nvSpPr>
        <p:spPr>
          <a:xfrm>
            <a:off x="1375764" y="5088150"/>
            <a:ext cx="148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Noise Vector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EF0BB1-9F57-42AE-A4C7-B2FBD2DAE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173" y="2714584"/>
            <a:ext cx="1772698" cy="177896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DABAEB-D631-43C0-833C-7E28E00BE67E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353456" y="3604066"/>
            <a:ext cx="14061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3722DB-307E-4867-85C9-432E830A010F}"/>
              </a:ext>
            </a:extLst>
          </p:cNvPr>
          <p:cNvCxnSpPr>
            <a:stCxn id="9" idx="3"/>
            <a:endCxn id="14" idx="1"/>
          </p:cNvCxnSpPr>
          <p:nvPr/>
        </p:nvCxnSpPr>
        <p:spPr>
          <a:xfrm flipV="1">
            <a:off x="7659974" y="3604065"/>
            <a:ext cx="1406199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2AEE839-1A2B-48CB-B7E4-50910FC9132E}"/>
              </a:ext>
            </a:extLst>
          </p:cNvPr>
          <p:cNvSpPr txBox="1"/>
          <p:nvPr/>
        </p:nvSpPr>
        <p:spPr>
          <a:xfrm>
            <a:off x="8930068" y="4568954"/>
            <a:ext cx="204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Feature </a:t>
            </a:r>
            <a:r>
              <a:rPr lang="en-US" b="1" dirty="0">
                <a:solidFill>
                  <a:schemeClr val="accent1"/>
                </a:solidFill>
              </a:rPr>
              <a:t>X</a:t>
            </a:r>
            <a:endParaRPr lang="en-IN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005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D88BB-08C5-40C2-9062-3CF52710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- </a:t>
            </a:r>
            <a:r>
              <a:rPr lang="en-US" dirty="0">
                <a:solidFill>
                  <a:schemeClr val="accent1"/>
                </a:solidFill>
              </a:rPr>
              <a:t>Training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BEBB4-BF9A-457E-867B-9684634A4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17770" y="6495009"/>
            <a:ext cx="1309141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  <p:pic>
        <p:nvPicPr>
          <p:cNvPr id="20" name="Picture 2" descr="What are Neural Networks? | IBM">
            <a:extLst>
              <a:ext uri="{FF2B5EF4-FFF2-40B4-BE49-F238E27FC236}">
                <a16:creationId xmlns:a16="http://schemas.microsoft.com/office/drawing/2014/main" id="{DA99739D-48DE-41A6-BEEE-0F793561C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2" b="4188"/>
          <a:stretch/>
        </p:blipFill>
        <p:spPr bwMode="auto">
          <a:xfrm>
            <a:off x="1462759" y="4051428"/>
            <a:ext cx="1562300" cy="82164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Table 10">
            <a:extLst>
              <a:ext uri="{FF2B5EF4-FFF2-40B4-BE49-F238E27FC236}">
                <a16:creationId xmlns:a16="http://schemas.microsoft.com/office/drawing/2014/main" id="{6F57C024-163B-4107-B891-D5CBC19FA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6035"/>
              </p:ext>
            </p:extLst>
          </p:nvPr>
        </p:nvGraphicFramePr>
        <p:xfrm>
          <a:off x="96528" y="3547852"/>
          <a:ext cx="471358" cy="18288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71358">
                  <a:extLst>
                    <a:ext uri="{9D8B030D-6E8A-4147-A177-3AD203B41FA5}">
                      <a16:colId xmlns:a16="http://schemas.microsoft.com/office/drawing/2014/main" val="3084021399"/>
                    </a:ext>
                  </a:extLst>
                </a:gridCol>
              </a:tblGrid>
              <a:tr h="357890"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CFD5E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86437"/>
                  </a:ext>
                </a:extLst>
              </a:tr>
              <a:tr h="35789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71182"/>
                  </a:ext>
                </a:extLst>
              </a:tr>
              <a:tr h="35789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815154"/>
                  </a:ext>
                </a:extLst>
              </a:tr>
              <a:tr h="35789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537584"/>
                  </a:ext>
                </a:extLst>
              </a:tr>
              <a:tr h="35789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15550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9C245AE-9622-451F-9A3E-1852550BA110}"/>
              </a:ext>
            </a:extLst>
          </p:cNvPr>
          <p:cNvSpPr txBox="1"/>
          <p:nvPr/>
        </p:nvSpPr>
        <p:spPr>
          <a:xfrm>
            <a:off x="1543956" y="500732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Generator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2FAECC-2C15-474E-845F-DF5A28F59827}"/>
              </a:ext>
            </a:extLst>
          </p:cNvPr>
          <p:cNvSpPr txBox="1"/>
          <p:nvPr/>
        </p:nvSpPr>
        <p:spPr>
          <a:xfrm>
            <a:off x="0" y="5464519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Noise </a:t>
            </a:r>
          </a:p>
          <a:p>
            <a:r>
              <a:rPr lang="en-US" dirty="0">
                <a:solidFill>
                  <a:schemeClr val="accent1"/>
                </a:solidFill>
              </a:rPr>
              <a:t>Vector</a:t>
            </a:r>
            <a:endParaRPr lang="en-IN" dirty="0">
              <a:solidFill>
                <a:schemeClr val="accent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59EDD8-77FE-45F5-AB75-3FBAB415653A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>
            <a:off x="567886" y="4462252"/>
            <a:ext cx="8948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FFA5B9-F3CF-4DD9-9388-25BF126A5352}"/>
                  </a:ext>
                </a:extLst>
              </p:cNvPr>
              <p:cNvSpPr txBox="1"/>
              <p:nvPr/>
            </p:nvSpPr>
            <p:spPr>
              <a:xfrm>
                <a:off x="3906631" y="4138107"/>
                <a:ext cx="1541353" cy="646331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Fake Feature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IN" b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FFA5B9-F3CF-4DD9-9388-25BF126A5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631" y="4138107"/>
                <a:ext cx="1541353" cy="646331"/>
              </a:xfrm>
              <a:prstGeom prst="rect">
                <a:avLst/>
              </a:prstGeom>
              <a:blipFill>
                <a:blip r:embed="rId3"/>
                <a:stretch>
                  <a:fillRect t="-2679"/>
                </a:stretch>
              </a:blipFill>
              <a:ln w="3810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" descr="What are Neural Networks? | IBM">
            <a:extLst>
              <a:ext uri="{FF2B5EF4-FFF2-40B4-BE49-F238E27FC236}">
                <a16:creationId xmlns:a16="http://schemas.microsoft.com/office/drawing/2014/main" id="{692751C8-7AFA-4119-B1C3-F5010098F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2" b="4137"/>
          <a:stretch/>
        </p:blipFill>
        <p:spPr bwMode="auto">
          <a:xfrm>
            <a:off x="6467335" y="4010396"/>
            <a:ext cx="1362240" cy="71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1D74898-5FA7-4324-B820-79CC2C7A1C85}"/>
              </a:ext>
            </a:extLst>
          </p:cNvPr>
          <p:cNvSpPr/>
          <p:nvPr/>
        </p:nvSpPr>
        <p:spPr>
          <a:xfrm>
            <a:off x="6299809" y="3927885"/>
            <a:ext cx="1708879" cy="10643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463C1-92EE-4557-92DD-FEBD83BE4410}"/>
              </a:ext>
            </a:extLst>
          </p:cNvPr>
          <p:cNvSpPr txBox="1"/>
          <p:nvPr/>
        </p:nvSpPr>
        <p:spPr>
          <a:xfrm>
            <a:off x="8780080" y="4138107"/>
            <a:ext cx="1588958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Output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Ŷ</a:t>
            </a:r>
            <a:endParaRPr lang="en-IN" b="1" dirty="0">
              <a:solidFill>
                <a:schemeClr val="accent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569511-8320-45FF-84EE-D3CF983D16CC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>
            <a:off x="8008688" y="4460036"/>
            <a:ext cx="771392" cy="1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CE3FAA1-8D06-48BA-B8DD-2F82ECC1C960}"/>
              </a:ext>
            </a:extLst>
          </p:cNvPr>
          <p:cNvSpPr txBox="1"/>
          <p:nvPr/>
        </p:nvSpPr>
        <p:spPr>
          <a:xfrm>
            <a:off x="6418797" y="4688409"/>
            <a:ext cx="147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Discriminator</a:t>
            </a:r>
            <a:endParaRPr lang="en-IN" dirty="0">
              <a:solidFill>
                <a:schemeClr val="accent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510E1B6-DE9F-48CA-BB72-A12B2BA6BB4B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 flipV="1">
            <a:off x="3025059" y="4461273"/>
            <a:ext cx="881572" cy="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7415FF6-3789-4925-A8EB-28BC932DE551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 flipV="1">
            <a:off x="5447984" y="4460036"/>
            <a:ext cx="851825" cy="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D6B5D27-B016-4E08-9CAD-434B2497B499}"/>
              </a:ext>
            </a:extLst>
          </p:cNvPr>
          <p:cNvSpPr txBox="1"/>
          <p:nvPr/>
        </p:nvSpPr>
        <p:spPr>
          <a:xfrm>
            <a:off x="1266469" y="2236942"/>
            <a:ext cx="219481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1"/>
                </a:solidFill>
              </a:rPr>
              <a:t>Ɵ</a:t>
            </a:r>
          </a:p>
          <a:p>
            <a:pPr algn="ctr"/>
            <a:r>
              <a:rPr lang="en-IN" dirty="0">
                <a:solidFill>
                  <a:schemeClr val="accent1"/>
                </a:solidFill>
              </a:rPr>
              <a:t>Trainable Parameters</a:t>
            </a:r>
            <a:endParaRPr lang="en-IN" sz="1200" dirty="0">
              <a:solidFill>
                <a:schemeClr val="accent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F666577-A625-4B48-A124-B92F3A4CF2C4}"/>
              </a:ext>
            </a:extLst>
          </p:cNvPr>
          <p:cNvCxnSpPr/>
          <p:nvPr/>
        </p:nvCxnSpPr>
        <p:spPr>
          <a:xfrm>
            <a:off x="2123911" y="3082047"/>
            <a:ext cx="1" cy="9451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D5B098-FEB3-4D40-A0CF-15FAF0CDED53}"/>
              </a:ext>
            </a:extLst>
          </p:cNvPr>
          <p:cNvCxnSpPr>
            <a:cxnSpLocks/>
          </p:cNvCxnSpPr>
          <p:nvPr/>
        </p:nvCxnSpPr>
        <p:spPr>
          <a:xfrm flipV="1">
            <a:off x="11353800" y="2602517"/>
            <a:ext cx="0" cy="15207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450C6A6-D206-4C13-B3B0-21D0E67DDB96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3461279" y="2602517"/>
            <a:ext cx="7892521" cy="49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545981C-CC1D-4430-B680-1BEC5C7A083D}"/>
              </a:ext>
            </a:extLst>
          </p:cNvPr>
          <p:cNvSpPr txBox="1"/>
          <p:nvPr/>
        </p:nvSpPr>
        <p:spPr>
          <a:xfrm>
            <a:off x="5891893" y="2266546"/>
            <a:ext cx="219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Back Propagation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37FC3A-D5BC-46A4-8996-DC278EF81396}"/>
              </a:ext>
            </a:extLst>
          </p:cNvPr>
          <p:cNvSpPr txBox="1"/>
          <p:nvPr/>
        </p:nvSpPr>
        <p:spPr>
          <a:xfrm>
            <a:off x="10734550" y="4139947"/>
            <a:ext cx="145745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Loss Function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J(Ɵ) = f(1, Ŷ)</a:t>
            </a:r>
            <a:endParaRPr lang="en-IN" b="1" dirty="0">
              <a:solidFill>
                <a:schemeClr val="accent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338D0E-469E-4149-8BD6-9C606FC1232E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>
            <a:off x="10369038" y="4461273"/>
            <a:ext cx="365512" cy="1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ACD070-3354-4E8D-8F02-9E7B97D991FF}"/>
              </a:ext>
            </a:extLst>
          </p:cNvPr>
          <p:cNvSpPr txBox="1"/>
          <p:nvPr/>
        </p:nvSpPr>
        <p:spPr>
          <a:xfrm>
            <a:off x="2432717" y="2417851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g</a:t>
            </a:r>
            <a:endParaRPr lang="en-IN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789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00F5-99E7-49C3-8E90-1172201ED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Generator - </a:t>
            </a:r>
            <a:r>
              <a:rPr lang="en-US" dirty="0">
                <a:solidFill>
                  <a:schemeClr val="accent1"/>
                </a:solidFill>
              </a:rPr>
              <a:t>Probability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50CCA-142F-4A0B-97B3-9A060107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824" y="6492875"/>
            <a:ext cx="873176" cy="365125"/>
          </a:xfrm>
        </p:spPr>
        <p:txBody>
          <a:bodyPr/>
          <a:lstStyle/>
          <a:p>
            <a:r>
              <a:rPr lang="en-IN"/>
              <a:t>(Shobhit)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1345AF-606E-4A2D-A87F-C5E8A1A4B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50" y="1626298"/>
            <a:ext cx="2103526" cy="21109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C5405-FD2E-47A9-9996-EBC404EEC2FB}"/>
                  </a:ext>
                </a:extLst>
              </p:cNvPr>
              <p:cNvSpPr txBox="1"/>
              <p:nvPr/>
            </p:nvSpPr>
            <p:spPr>
              <a:xfrm>
                <a:off x="991850" y="1690688"/>
                <a:ext cx="6093500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0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e>
                      </m:d>
                      <m:r>
                        <a:rPr lang="en-US" sz="12000" b="0" i="1" smtClean="0">
                          <a:latin typeface="Cambria Math" panose="02040503050406030204" pitchFamily="18" charset="0"/>
                        </a:rPr>
                        <m:t>𝐻𝑢𝑚𝑎𝑛</m:t>
                      </m:r>
                      <m:r>
                        <a:rPr lang="en-US" sz="1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1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C5405-FD2E-47A9-9996-EBC404EEC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50" y="1690688"/>
                <a:ext cx="6093500" cy="1938992"/>
              </a:xfrm>
              <a:prstGeom prst="rect">
                <a:avLst/>
              </a:prstGeom>
              <a:blipFill>
                <a:blip r:embed="rId3"/>
                <a:stretch>
                  <a:fillRect r="-649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7D39A2-FF2D-4D9C-9E7D-261B45E3CFF2}"/>
                  </a:ext>
                </a:extLst>
              </p:cNvPr>
              <p:cNvSpPr txBox="1"/>
              <p:nvPr/>
            </p:nvSpPr>
            <p:spPr>
              <a:xfrm>
                <a:off x="991850" y="3992619"/>
                <a:ext cx="10250235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0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IN" sz="12000" dirty="0"/>
                  <a:t>       ) -&gt; </a:t>
                </a:r>
                <a:endParaRPr lang="en-IN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7D39A2-FF2D-4D9C-9E7D-261B45E3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50" y="3992619"/>
                <a:ext cx="10250235" cy="1938992"/>
              </a:xfrm>
              <a:prstGeom prst="rect">
                <a:avLst/>
              </a:prstGeom>
              <a:blipFill>
                <a:blip r:embed="rId4"/>
                <a:stretch>
                  <a:fillRect t="-21069" b="-443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2CF89DD9-9B09-4194-9C4F-5FEDFD0A3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50" y="3906635"/>
            <a:ext cx="2103526" cy="21109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6B5D5F-D5F0-441B-9FCF-68F48EB06155}"/>
              </a:ext>
            </a:extLst>
          </p:cNvPr>
          <p:cNvSpPr txBox="1"/>
          <p:nvPr/>
        </p:nvSpPr>
        <p:spPr>
          <a:xfrm>
            <a:off x="7317607" y="4669726"/>
            <a:ext cx="413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Generate possible faces</a:t>
            </a:r>
          </a:p>
        </p:txBody>
      </p:sp>
    </p:spTree>
    <p:extLst>
      <p:ext uri="{BB962C8B-B14F-4D97-AF65-F5344CB8AC3E}">
        <p14:creationId xmlns:p14="http://schemas.microsoft.com/office/powerpoint/2010/main" val="280582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E383-91B4-48ED-A665-A2A7A2C45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252" y="187704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72624-48A2-4F3D-B85F-E3506A474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50287" y="6478933"/>
            <a:ext cx="4114800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A9CC2-35F5-46F2-B867-5DBE5C36C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74"/>
            <a:ext cx="3776870" cy="71682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EC1040-AFDE-4428-8D09-1097C5A1E4ED}"/>
              </a:ext>
            </a:extLst>
          </p:cNvPr>
          <p:cNvSpPr/>
          <p:nvPr/>
        </p:nvSpPr>
        <p:spPr>
          <a:xfrm>
            <a:off x="4151030" y="678380"/>
            <a:ext cx="8528203" cy="44832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3600" b="0" i="0" u="none" strike="noStrike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Generative modelling</a:t>
            </a:r>
            <a:endParaRPr lang="en-US" sz="3600" b="0" i="0" u="none" strike="noStrike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Coolest applications</a:t>
            </a:r>
            <a:endParaRPr lang="en-US" sz="3600" b="0" i="0" u="none" strike="noStrike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GANs components and its architecture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GANs training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0" i="0" u="none" strike="noStrike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Difficulties during training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36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Use case</a:t>
            </a:r>
            <a:endParaRPr lang="en-IN" sz="36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7480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BC6071-CBF0-46C1-80FB-5159C1B44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0"/>
            <a:ext cx="12183139" cy="646714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50642-2C62-42F0-87FD-19A6C60C3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38875" y="6492875"/>
            <a:ext cx="953125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2C2C6-6710-4044-89F9-3B435463EBD9}"/>
              </a:ext>
            </a:extLst>
          </p:cNvPr>
          <p:cNvSpPr txBox="1"/>
          <p:nvPr/>
        </p:nvSpPr>
        <p:spPr>
          <a:xfrm>
            <a:off x="0" y="6510022"/>
            <a:ext cx="731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https://www.deviantart.com/ociacia/art/Robotic-Arm-Wrestling-437570457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2EF06-D50F-4DF9-AD2C-DF64D26A72BE}"/>
              </a:ext>
            </a:extLst>
          </p:cNvPr>
          <p:cNvSpPr txBox="1"/>
          <p:nvPr/>
        </p:nvSpPr>
        <p:spPr>
          <a:xfrm>
            <a:off x="2384036" y="3890148"/>
            <a:ext cx="2623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Generator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6C8FAC-B3DA-4339-BD37-354135B56938}"/>
              </a:ext>
            </a:extLst>
          </p:cNvPr>
          <p:cNvSpPr txBox="1"/>
          <p:nvPr/>
        </p:nvSpPr>
        <p:spPr>
          <a:xfrm>
            <a:off x="7570034" y="3890147"/>
            <a:ext cx="3102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Discriminator</a:t>
            </a:r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566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69912-C260-4583-8AAC-105A7D1BC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- </a:t>
            </a:r>
            <a:r>
              <a:rPr lang="en-US" dirty="0">
                <a:solidFill>
                  <a:schemeClr val="accent1"/>
                </a:solidFill>
              </a:rPr>
              <a:t>Model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413EF-9159-4B1A-9DCF-E00B785BE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39073" y="6492875"/>
            <a:ext cx="1252927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  <p:pic>
        <p:nvPicPr>
          <p:cNvPr id="5" name="Picture 2" descr="What are Neural Networks? | IBM">
            <a:extLst>
              <a:ext uri="{FF2B5EF4-FFF2-40B4-BE49-F238E27FC236}">
                <a16:creationId xmlns:a16="http://schemas.microsoft.com/office/drawing/2014/main" id="{314C8C18-3514-4FD6-B9F5-AF9A1565F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2" b="4188"/>
          <a:stretch/>
        </p:blipFill>
        <p:spPr bwMode="auto">
          <a:xfrm>
            <a:off x="3568920" y="4169244"/>
            <a:ext cx="1562300" cy="82164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976E6C26-15D0-48F8-BE9C-08542822C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17040"/>
              </p:ext>
            </p:extLst>
          </p:nvPr>
        </p:nvGraphicFramePr>
        <p:xfrm>
          <a:off x="2202689" y="3665668"/>
          <a:ext cx="471358" cy="18288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71358">
                  <a:extLst>
                    <a:ext uri="{9D8B030D-6E8A-4147-A177-3AD203B41FA5}">
                      <a16:colId xmlns:a16="http://schemas.microsoft.com/office/drawing/2014/main" val="3084021399"/>
                    </a:ext>
                  </a:extLst>
                </a:gridCol>
              </a:tblGrid>
              <a:tr h="357890"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CFD5E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86437"/>
                  </a:ext>
                </a:extLst>
              </a:tr>
              <a:tr h="35789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71182"/>
                  </a:ext>
                </a:extLst>
              </a:tr>
              <a:tr h="35789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815154"/>
                  </a:ext>
                </a:extLst>
              </a:tr>
              <a:tr h="35789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537584"/>
                  </a:ext>
                </a:extLst>
              </a:tr>
              <a:tr h="35789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1555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B08C5EE-AF5F-46A5-A4AB-CF49901B21EB}"/>
              </a:ext>
            </a:extLst>
          </p:cNvPr>
          <p:cNvSpPr txBox="1"/>
          <p:nvPr/>
        </p:nvSpPr>
        <p:spPr>
          <a:xfrm>
            <a:off x="3650117" y="51251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Generator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B9DFC-AC79-4609-852D-ED7EFE234F17}"/>
              </a:ext>
            </a:extLst>
          </p:cNvPr>
          <p:cNvSpPr txBox="1"/>
          <p:nvPr/>
        </p:nvSpPr>
        <p:spPr>
          <a:xfrm>
            <a:off x="1696355" y="5582335"/>
            <a:ext cx="148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Noise Vector</a:t>
            </a:r>
            <a:endParaRPr lang="en-IN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312C99-5633-445A-A98E-DCB225F6007E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674047" y="4580068"/>
            <a:ext cx="8948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EAC33B-84A6-46F5-B20E-F207F0EF898D}"/>
                  </a:ext>
                </a:extLst>
              </p:cNvPr>
              <p:cNvSpPr txBox="1"/>
              <p:nvPr/>
            </p:nvSpPr>
            <p:spPr>
              <a:xfrm>
                <a:off x="6280898" y="4255923"/>
                <a:ext cx="1541353" cy="646331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Fake Feature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IN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EAC33B-84A6-46F5-B20E-F207F0EF8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898" y="4255923"/>
                <a:ext cx="1541353" cy="646331"/>
              </a:xfrm>
              <a:prstGeom prst="rect">
                <a:avLst/>
              </a:prstGeom>
              <a:blipFill>
                <a:blip r:embed="rId3"/>
                <a:stretch>
                  <a:fillRect t="-1786"/>
                </a:stretch>
              </a:blipFill>
              <a:ln w="3810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 descr="What are Neural Networks? | IBM">
            <a:extLst>
              <a:ext uri="{FF2B5EF4-FFF2-40B4-BE49-F238E27FC236}">
                <a16:creationId xmlns:a16="http://schemas.microsoft.com/office/drawing/2014/main" id="{7B01354C-80DB-4F8F-983B-BA526BBFC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2" b="4137"/>
          <a:stretch/>
        </p:blipFill>
        <p:spPr bwMode="auto">
          <a:xfrm>
            <a:off x="6364106" y="2527097"/>
            <a:ext cx="1362240" cy="71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6E1D052-F5F5-407C-B1C2-FF348611D0C0}"/>
              </a:ext>
            </a:extLst>
          </p:cNvPr>
          <p:cNvSpPr/>
          <p:nvPr/>
        </p:nvSpPr>
        <p:spPr>
          <a:xfrm>
            <a:off x="6196580" y="2444586"/>
            <a:ext cx="1708879" cy="10643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25D176-080D-4C64-AB30-C3C7A9EBD37E}"/>
              </a:ext>
            </a:extLst>
          </p:cNvPr>
          <p:cNvSpPr txBox="1"/>
          <p:nvPr/>
        </p:nvSpPr>
        <p:spPr>
          <a:xfrm>
            <a:off x="8641841" y="2649823"/>
            <a:ext cx="1588958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Output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Ŷ</a:t>
            </a:r>
            <a:endParaRPr lang="en-IN" b="1" dirty="0">
              <a:solidFill>
                <a:schemeClr val="accent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FDFAB4-612D-4287-86CF-7CC3CAD986F6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 flipV="1">
            <a:off x="7905459" y="2972989"/>
            <a:ext cx="736382" cy="37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196460A-F2ED-494C-90CF-0535DA309A7D}"/>
              </a:ext>
            </a:extLst>
          </p:cNvPr>
          <p:cNvSpPr txBox="1"/>
          <p:nvPr/>
        </p:nvSpPr>
        <p:spPr>
          <a:xfrm>
            <a:off x="6315568" y="3205110"/>
            <a:ext cx="147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Discriminator</a:t>
            </a:r>
            <a:endParaRPr lang="en-IN" dirty="0">
              <a:solidFill>
                <a:schemeClr val="accent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C2E98C-43E7-4456-A062-69D4D4DAF404}"/>
              </a:ext>
            </a:extLst>
          </p:cNvPr>
          <p:cNvCxnSpPr>
            <a:cxnSpLocks/>
            <a:stCxn id="14" idx="0"/>
            <a:endCxn id="29" idx="2"/>
          </p:cNvCxnSpPr>
          <p:nvPr/>
        </p:nvCxnSpPr>
        <p:spPr>
          <a:xfrm flipH="1" flipV="1">
            <a:off x="7051019" y="3574442"/>
            <a:ext cx="556" cy="68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F5317D-BE1A-4C20-AE7D-FD56AE527033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 flipV="1">
            <a:off x="5131220" y="4579089"/>
            <a:ext cx="1149678" cy="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B7D9ED-AC4B-43A7-9DFD-CB854AEBF038}"/>
                  </a:ext>
                </a:extLst>
              </p:cNvPr>
              <p:cNvSpPr txBox="1"/>
              <p:nvPr/>
            </p:nvSpPr>
            <p:spPr>
              <a:xfrm>
                <a:off x="3597774" y="2649058"/>
                <a:ext cx="1541353" cy="646331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/>
                    </a:solidFill>
                  </a:rPr>
                  <a:t>Real Feature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IN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B7D9ED-AC4B-43A7-9DFD-CB854AEBF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774" y="2649058"/>
                <a:ext cx="1541353" cy="646331"/>
              </a:xfrm>
              <a:prstGeom prst="rect">
                <a:avLst/>
              </a:prstGeom>
              <a:blipFill>
                <a:blip r:embed="rId4"/>
                <a:stretch>
                  <a:fillRect t="-2679"/>
                </a:stretch>
              </a:blipFill>
              <a:ln w="3810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2D631F-536E-4196-8A12-6531F3DF8BEE}"/>
              </a:ext>
            </a:extLst>
          </p:cNvPr>
          <p:cNvCxnSpPr>
            <a:stCxn id="50" idx="3"/>
            <a:endCxn id="16" idx="1"/>
          </p:cNvCxnSpPr>
          <p:nvPr/>
        </p:nvCxnSpPr>
        <p:spPr>
          <a:xfrm>
            <a:off x="5139127" y="2972224"/>
            <a:ext cx="1057453" cy="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770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83E9-F504-47DE-BCA1-18B73F803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Example – </a:t>
            </a:r>
            <a:r>
              <a:rPr lang="en-US" dirty="0">
                <a:solidFill>
                  <a:schemeClr val="accent1"/>
                </a:solidFill>
              </a:rPr>
              <a:t>Binary Cross Entropy</a:t>
            </a:r>
            <a:endParaRPr lang="en-IN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B62517-5155-40A0-B362-4F4288F54A83}"/>
              </a:ext>
            </a:extLst>
          </p:cNvPr>
          <p:cNvCxnSpPr>
            <a:cxnSpLocks/>
          </p:cNvCxnSpPr>
          <p:nvPr/>
        </p:nvCxnSpPr>
        <p:spPr>
          <a:xfrm>
            <a:off x="4784034" y="4033751"/>
            <a:ext cx="0" cy="50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8A3900-8607-4E65-93F8-84ED08CCD82A}"/>
              </a:ext>
            </a:extLst>
          </p:cNvPr>
          <p:cNvSpPr txBox="1"/>
          <p:nvPr/>
        </p:nvSpPr>
        <p:spPr>
          <a:xfrm>
            <a:off x="4309565" y="4621560"/>
            <a:ext cx="119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Prediction</a:t>
            </a:r>
            <a:endParaRPr lang="en-IN" dirty="0">
              <a:solidFill>
                <a:schemeClr val="accent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11ABA2-7AB6-497E-B590-7DF297B7A5D5}"/>
              </a:ext>
            </a:extLst>
          </p:cNvPr>
          <p:cNvCxnSpPr>
            <a:cxnSpLocks/>
          </p:cNvCxnSpPr>
          <p:nvPr/>
        </p:nvCxnSpPr>
        <p:spPr>
          <a:xfrm>
            <a:off x="7646505" y="4033751"/>
            <a:ext cx="0" cy="424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8CAC01-006D-47DF-872C-84711600D407}"/>
              </a:ext>
            </a:extLst>
          </p:cNvPr>
          <p:cNvSpPr txBox="1"/>
          <p:nvPr/>
        </p:nvSpPr>
        <p:spPr>
          <a:xfrm>
            <a:off x="7117721" y="4682202"/>
            <a:ext cx="94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Labels</a:t>
            </a:r>
            <a:endParaRPr lang="en-IN" dirty="0">
              <a:solidFill>
                <a:schemeClr val="accent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C43A3B-9154-4886-ACFF-79A9E6449C09}"/>
              </a:ext>
            </a:extLst>
          </p:cNvPr>
          <p:cNvCxnSpPr>
            <a:cxnSpLocks/>
          </p:cNvCxnSpPr>
          <p:nvPr/>
        </p:nvCxnSpPr>
        <p:spPr>
          <a:xfrm>
            <a:off x="10588272" y="3978458"/>
            <a:ext cx="0" cy="555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D7F5CF-0A2E-414F-8F73-859BE28203BF}"/>
              </a:ext>
            </a:extLst>
          </p:cNvPr>
          <p:cNvSpPr txBox="1"/>
          <p:nvPr/>
        </p:nvSpPr>
        <p:spPr>
          <a:xfrm>
            <a:off x="10044933" y="4620313"/>
            <a:ext cx="1086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Features</a:t>
            </a:r>
            <a:endParaRPr lang="en-IN" dirty="0">
              <a:solidFill>
                <a:schemeClr val="accent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DEB510-5369-42BA-8F1D-8989D74FA344}"/>
              </a:ext>
            </a:extLst>
          </p:cNvPr>
          <p:cNvCxnSpPr>
            <a:cxnSpLocks/>
          </p:cNvCxnSpPr>
          <p:nvPr/>
        </p:nvCxnSpPr>
        <p:spPr>
          <a:xfrm>
            <a:off x="11353800" y="3819529"/>
            <a:ext cx="0" cy="1367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248E9B5-389F-4A46-A6BD-17CEB2886D32}"/>
              </a:ext>
            </a:extLst>
          </p:cNvPr>
          <p:cNvSpPr txBox="1"/>
          <p:nvPr/>
        </p:nvSpPr>
        <p:spPr>
          <a:xfrm>
            <a:off x="10588271" y="5331610"/>
            <a:ext cx="124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Parameters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1CB636C-3839-4ADD-8D51-3BDD0A11A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88271" y="6492875"/>
            <a:ext cx="1603729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8EB210-D8B3-4686-AADF-D470B41955D8}"/>
                  </a:ext>
                </a:extLst>
              </p:cNvPr>
              <p:cNvSpPr txBox="1"/>
              <p:nvPr/>
            </p:nvSpPr>
            <p:spPr>
              <a:xfrm>
                <a:off x="360578" y="2919392"/>
                <a:ext cx="11682877" cy="1344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(1 −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8EB210-D8B3-4686-AADF-D470B4195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78" y="2919392"/>
                <a:ext cx="11682877" cy="13443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A52BE71B-4403-406C-955E-A60A2344EE14}"/>
              </a:ext>
            </a:extLst>
          </p:cNvPr>
          <p:cNvSpPr txBox="1"/>
          <p:nvPr/>
        </p:nvSpPr>
        <p:spPr>
          <a:xfrm>
            <a:off x="1146107" y="5186597"/>
            <a:ext cx="3069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Average Loss over whole batch</a:t>
            </a:r>
            <a:endParaRPr lang="en-IN" dirty="0">
              <a:solidFill>
                <a:schemeClr val="accent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12B0DF-676F-4DF5-906F-52E7322D5D23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2680855" y="4534111"/>
            <a:ext cx="13249" cy="652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681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6371-CCD7-4F8F-ACC7-DA97FB725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- </a:t>
            </a:r>
            <a:r>
              <a:rPr lang="en-US" dirty="0">
                <a:solidFill>
                  <a:schemeClr val="accent1"/>
                </a:solidFill>
              </a:rPr>
              <a:t>Training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120E2-CF15-4DCB-B0E8-A40AAB33D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Non Convergence</a:t>
            </a:r>
          </a:p>
          <a:p>
            <a:r>
              <a:rPr lang="en-US" dirty="0">
                <a:solidFill>
                  <a:schemeClr val="accent1"/>
                </a:solidFill>
              </a:rPr>
              <a:t>Mode Collapse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A0609-1DA2-4BB4-9BC3-B6516F60C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02911" y="6490771"/>
            <a:ext cx="1778833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5E791-F366-4878-9949-9E53C8639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6020"/>
            <a:ext cx="12192000" cy="1978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DB26F3-5619-4788-B306-C81426AE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227" y="476191"/>
            <a:ext cx="6080171" cy="3150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7A5E5-7971-4F51-8A7F-31707C36BBCB}"/>
              </a:ext>
            </a:extLst>
          </p:cNvPr>
          <p:cNvSpPr txBox="1"/>
          <p:nvPr/>
        </p:nvSpPr>
        <p:spPr>
          <a:xfrm>
            <a:off x="119921" y="6306105"/>
            <a:ext cx="724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i="0" strike="noStrike" dirty="0">
                <a:effectLst/>
                <a:latin typeface="arial" panose="020B0604020202020204" pitchFamily="34" charset="0"/>
              </a:rPr>
              <a:t>Metz, Luke, et al.(2016) "Unrolled Generative Adversarial Networks."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4901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998C-D02A-4E41-A016-B53CA95BB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Types of GANS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ECF2-6646-48FB-8823-2823CD577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Conditional GAN</a:t>
            </a:r>
          </a:p>
          <a:p>
            <a:r>
              <a:rPr lang="en-IN" dirty="0" err="1">
                <a:solidFill>
                  <a:schemeClr val="accent1"/>
                </a:solidFill>
              </a:rPr>
              <a:t>InfoGAN</a:t>
            </a:r>
            <a:endParaRPr lang="en-IN" dirty="0">
              <a:solidFill>
                <a:schemeClr val="accent1"/>
              </a:solidFill>
            </a:endParaRPr>
          </a:p>
          <a:p>
            <a:r>
              <a:rPr lang="en-IN" dirty="0">
                <a:solidFill>
                  <a:schemeClr val="accent1"/>
                </a:solidFill>
              </a:rPr>
              <a:t>DCGAN</a:t>
            </a:r>
          </a:p>
          <a:p>
            <a:r>
              <a:rPr lang="en-IN" dirty="0" err="1">
                <a:solidFill>
                  <a:schemeClr val="accent1"/>
                </a:solidFill>
              </a:rPr>
              <a:t>StackGAN</a:t>
            </a:r>
            <a:endParaRPr lang="en-IN" dirty="0">
              <a:solidFill>
                <a:schemeClr val="accent1"/>
              </a:solidFill>
            </a:endParaRPr>
          </a:p>
          <a:p>
            <a:r>
              <a:rPr lang="en-IN" dirty="0">
                <a:solidFill>
                  <a:schemeClr val="accent1"/>
                </a:solidFill>
              </a:rPr>
              <a:t>Wasserstein GANs(WGAN)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859E3B-A960-4A13-B768-041C848A7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18954" y="6492875"/>
            <a:ext cx="1073046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</p:spTree>
    <p:extLst>
      <p:ext uri="{BB962C8B-B14F-4D97-AF65-F5344CB8AC3E}">
        <p14:creationId xmlns:p14="http://schemas.microsoft.com/office/powerpoint/2010/main" val="346485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7A7F-0EBC-4421-B65A-A2961D564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47" y="2766218"/>
            <a:ext cx="11193905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My Contributions to the Projects of GANs Domain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1F30B-878E-4938-A8B5-B868E922A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05279" y="6492875"/>
            <a:ext cx="1186721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</p:spTree>
    <p:extLst>
      <p:ext uri="{BB962C8B-B14F-4D97-AF65-F5344CB8AC3E}">
        <p14:creationId xmlns:p14="http://schemas.microsoft.com/office/powerpoint/2010/main" val="2746132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978C3-AE40-4305-935E-8BB8EC765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Case1 – </a:t>
            </a:r>
            <a:r>
              <a:rPr lang="en-US" dirty="0">
                <a:solidFill>
                  <a:schemeClr val="accent1"/>
                </a:solidFill>
              </a:rPr>
              <a:t>Malware Detection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37998-9D0B-4789-8F47-D659F7EE8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28882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/>
                </a:solidFill>
              </a:rPr>
              <a:t>Domain</a:t>
            </a:r>
            <a:r>
              <a:rPr lang="en-US" dirty="0"/>
              <a:t> : Novel Malware Generation and Detection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/>
                </a:solidFill>
              </a:rPr>
              <a:t>Idea</a:t>
            </a:r>
            <a:r>
              <a:rPr lang="en-US" dirty="0"/>
              <a:t> : Detect those malware which haven’t seen yet. To secure our systems from future attacks.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/>
                </a:solidFill>
              </a:rPr>
              <a:t>Paper </a:t>
            </a:r>
            <a:r>
              <a:rPr lang="en-US" dirty="0"/>
              <a:t>: </a:t>
            </a:r>
            <a:r>
              <a:rPr lang="en-IN" dirty="0"/>
              <a:t>Shobhit and P. </a:t>
            </a:r>
            <a:r>
              <a:rPr lang="en-IN" dirty="0" err="1"/>
              <a:t>Bera</a:t>
            </a:r>
            <a:r>
              <a:rPr lang="en-IN" dirty="0"/>
              <a:t>, "</a:t>
            </a:r>
            <a:r>
              <a:rPr lang="en-IN" dirty="0" err="1"/>
              <a:t>ModCGAN</a:t>
            </a:r>
            <a:r>
              <a:rPr lang="en-IN" dirty="0"/>
              <a:t>: A Multimodal Approach to Detect New Malware”, 2021 International IEEE Cyber Science Conference, Ireland </a:t>
            </a:r>
          </a:p>
          <a:p>
            <a:pPr>
              <a:lnSpc>
                <a:spcPct val="200000"/>
              </a:lnSpc>
            </a:pPr>
            <a:r>
              <a:rPr lang="en-IN" b="1" dirty="0">
                <a:solidFill>
                  <a:schemeClr val="accent1"/>
                </a:solidFill>
              </a:rPr>
              <a:t>YouTube Link </a:t>
            </a:r>
            <a:r>
              <a:rPr lang="en-IN" dirty="0"/>
              <a:t>: https://www.youtube.com/watch?v=6-iwKgrKyPY</a:t>
            </a:r>
            <a:endParaRPr lang="en-US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BA4FF-E5AD-4F9B-BD57-B8A56E2A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68856" y="6492875"/>
            <a:ext cx="923144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</p:spTree>
    <p:extLst>
      <p:ext uri="{BB962C8B-B14F-4D97-AF65-F5344CB8AC3E}">
        <p14:creationId xmlns:p14="http://schemas.microsoft.com/office/powerpoint/2010/main" val="4002036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6AF1-1222-4862-93B8-1454EB149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010" cy="1325563"/>
          </a:xfrm>
        </p:spPr>
        <p:txBody>
          <a:bodyPr/>
          <a:lstStyle/>
          <a:p>
            <a:r>
              <a:rPr lang="en-US" dirty="0"/>
              <a:t>Use Case 2 : </a:t>
            </a:r>
            <a:r>
              <a:rPr lang="en-US" sz="4000" dirty="0">
                <a:solidFill>
                  <a:schemeClr val="accent1"/>
                </a:solidFill>
              </a:rPr>
              <a:t>Image Sequence Generation from Text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EF2E5-C5F3-4516-92EB-343D30B9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68856" y="6492875"/>
            <a:ext cx="923144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78752-99CC-43FE-B986-32D0072041EF}"/>
              </a:ext>
            </a:extLst>
          </p:cNvPr>
          <p:cNvSpPr txBox="1"/>
          <p:nvPr/>
        </p:nvSpPr>
        <p:spPr>
          <a:xfrm>
            <a:off x="5058556" y="6488668"/>
            <a:ext cx="259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Confidential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40CF08F0-A0C8-4754-9CEF-1CEDC99E7963}"/>
              </a:ext>
            </a:extLst>
          </p:cNvPr>
          <p:cNvSpPr txBox="1"/>
          <p:nvPr/>
        </p:nvSpPr>
        <p:spPr>
          <a:xfrm>
            <a:off x="1683287" y="2569462"/>
            <a:ext cx="91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solidFill>
                  <a:schemeClr val="accent1"/>
                </a:solidFill>
              </a:rPr>
              <a:t>Ground Truth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3B74D275-161A-4E41-8851-A4F1645A5E3B}"/>
              </a:ext>
            </a:extLst>
          </p:cNvPr>
          <p:cNvSpPr txBox="1"/>
          <p:nvPr/>
        </p:nvSpPr>
        <p:spPr>
          <a:xfrm>
            <a:off x="1480464" y="3786512"/>
            <a:ext cx="124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solidFill>
                  <a:schemeClr val="accent1"/>
                </a:solidFill>
              </a:rPr>
              <a:t>Generated Images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6A5848CD-722D-4384-8556-216E81449B32}"/>
              </a:ext>
            </a:extLst>
          </p:cNvPr>
          <p:cNvSpPr txBox="1"/>
          <p:nvPr/>
        </p:nvSpPr>
        <p:spPr>
          <a:xfrm>
            <a:off x="1771909" y="4817843"/>
            <a:ext cx="69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chemeClr val="accent1"/>
                </a:solidFill>
              </a:rPr>
              <a:t>Story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56149-D677-4333-912D-91A0E1BA3055}"/>
              </a:ext>
            </a:extLst>
          </p:cNvPr>
          <p:cNvSpPr/>
          <p:nvPr/>
        </p:nvSpPr>
        <p:spPr>
          <a:xfrm>
            <a:off x="2903831" y="4743170"/>
            <a:ext cx="1003537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The park was empty.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ED6465-4AC3-4617-B629-6E86143F5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0747" y="4740899"/>
            <a:ext cx="14723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Many people entered the park.</a:t>
            </a:r>
            <a:endParaRPr lang="en-IN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791626-7472-469F-8AE6-72ADFF8CC2FD}"/>
              </a:ext>
            </a:extLst>
          </p:cNvPr>
          <p:cNvSpPr/>
          <p:nvPr/>
        </p:nvSpPr>
        <p:spPr>
          <a:xfrm>
            <a:off x="5717340" y="4740899"/>
            <a:ext cx="1421884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After sometime, animals entered.</a:t>
            </a:r>
            <a:endParaRPr lang="en-IN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D0DA4B-CD62-4DB6-974E-EC2ACB190E69}"/>
              </a:ext>
            </a:extLst>
          </p:cNvPr>
          <p:cNvSpPr/>
          <p:nvPr/>
        </p:nvSpPr>
        <p:spPr>
          <a:xfrm>
            <a:off x="7218066" y="4740899"/>
            <a:ext cx="1443114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There were many children who were playing.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2A03C9-1790-4FCD-B0E5-2D04E04C2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6901" y="4748526"/>
            <a:ext cx="14441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There was a food truck near it.</a:t>
            </a:r>
            <a:endParaRPr lang="en-IN" sz="1400" dirty="0"/>
          </a:p>
        </p:txBody>
      </p:sp>
      <p:pic>
        <p:nvPicPr>
          <p:cNvPr id="14" name="Picture 13" descr="Most people just park themselves, so how do we promote more healthy  activity in public parks?">
            <a:extLst>
              <a:ext uri="{FF2B5EF4-FFF2-40B4-BE49-F238E27FC236}">
                <a16:creationId xmlns:a16="http://schemas.microsoft.com/office/drawing/2014/main" id="{F42FEF0D-B074-4818-8D0C-DCE1F3CD8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90" y="2511372"/>
            <a:ext cx="1223503" cy="91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Seattle zoo turns to virtual reality and beacon technology to give visitors  a closer look at animals - GeekWire">
            <a:extLst>
              <a:ext uri="{FF2B5EF4-FFF2-40B4-BE49-F238E27FC236}">
                <a16:creationId xmlns:a16="http://schemas.microsoft.com/office/drawing/2014/main" id="{38140944-8549-4DBB-A144-BAF04B064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531" y="2511373"/>
            <a:ext cx="1223503" cy="91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15 Fun and Interesting Park Games for Children">
            <a:extLst>
              <a:ext uri="{FF2B5EF4-FFF2-40B4-BE49-F238E27FC236}">
                <a16:creationId xmlns:a16="http://schemas.microsoft.com/office/drawing/2014/main" id="{8B69A276-6B5B-4DEF-B298-C51352CFE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872" y="2511374"/>
            <a:ext cx="1223503" cy="91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food trucks in the park | Food truck, Food, Lions">
            <a:extLst>
              <a:ext uri="{FF2B5EF4-FFF2-40B4-BE49-F238E27FC236}">
                <a16:creationId xmlns:a16="http://schemas.microsoft.com/office/drawing/2014/main" id="{DE2CC42B-2980-430C-9CAE-8399308EB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244" y="2511374"/>
            <a:ext cx="1223503" cy="91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Empty Park High Res Stock Images | Shutterstock">
            <a:extLst>
              <a:ext uri="{FF2B5EF4-FFF2-40B4-BE49-F238E27FC236}">
                <a16:creationId xmlns:a16="http://schemas.microsoft.com/office/drawing/2014/main" id="{F2366A1C-8301-4C78-B23F-9CE5C889A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35"/>
          <a:stretch/>
        </p:blipFill>
        <p:spPr bwMode="auto">
          <a:xfrm>
            <a:off x="2793849" y="2511375"/>
            <a:ext cx="1223503" cy="91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D8FF1D-E2A2-46A5-92DA-8EE1935A23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3" t="31533" r="37403" b="50000"/>
          <a:stretch/>
        </p:blipFill>
        <p:spPr>
          <a:xfrm>
            <a:off x="2873764" y="4249689"/>
            <a:ext cx="1063672" cy="3871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0FB0E0-7EDB-4A55-98F5-5E99DA3295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6" t="24758" r="25128" b="50570"/>
          <a:stretch/>
        </p:blipFill>
        <p:spPr>
          <a:xfrm>
            <a:off x="4385105" y="4113638"/>
            <a:ext cx="1063672" cy="523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4C885FE-C490-40E2-AD6D-99DE1C6E4A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73" t="75432"/>
          <a:stretch/>
        </p:blipFill>
        <p:spPr>
          <a:xfrm>
            <a:off x="5896446" y="4107531"/>
            <a:ext cx="1063672" cy="523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E7C9519-A9B8-45EC-BB7D-1B1BA55ED4A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6" t="18232" r="37879" b="52445"/>
          <a:stretch/>
        </p:blipFill>
        <p:spPr>
          <a:xfrm>
            <a:off x="7407787" y="3990481"/>
            <a:ext cx="1063672" cy="6463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D917D2-33B4-408B-96D1-BBA14CB039F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92" t="69014" r="375" b="1836"/>
          <a:stretch/>
        </p:blipFill>
        <p:spPr>
          <a:xfrm>
            <a:off x="8944550" y="3984421"/>
            <a:ext cx="1068890" cy="6463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2CAEE0-FCC0-4E8A-A17E-A48E8437C486}"/>
              </a:ext>
            </a:extLst>
          </p:cNvPr>
          <p:cNvSpPr txBox="1"/>
          <p:nvPr/>
        </p:nvSpPr>
        <p:spPr>
          <a:xfrm>
            <a:off x="8471459" y="5479563"/>
            <a:ext cx="185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@Rohit Agarwal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3586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DF1C-BA6E-4682-886A-1E137B9F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– </a:t>
            </a:r>
            <a:r>
              <a:rPr lang="en-US" dirty="0">
                <a:solidFill>
                  <a:schemeClr val="accent1"/>
                </a:solidFill>
              </a:rPr>
              <a:t>Applications of GANs Enjoy!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453FC-DC56-44E3-B9AD-09D55A564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http://nvidia-research-mingyuliu.com/vid2vid-cameo/</a:t>
            </a:r>
            <a:endParaRPr lang="en-IN" dirty="0"/>
          </a:p>
          <a:p>
            <a:r>
              <a:rPr lang="en-IN" dirty="0">
                <a:hlinkClick r:id="rId3"/>
              </a:rPr>
              <a:t>http://nvidia-research-mingyuliu.com/ganimal</a:t>
            </a:r>
            <a:endParaRPr lang="en-IN" dirty="0"/>
          </a:p>
          <a:p>
            <a:r>
              <a:rPr lang="en-IN" dirty="0">
                <a:hlinkClick r:id="rId4"/>
              </a:rPr>
              <a:t>http://nvidia-research-mingyuliu.com/gaugan</a:t>
            </a:r>
            <a:endParaRPr lang="en-IN" dirty="0"/>
          </a:p>
          <a:p>
            <a:r>
              <a:rPr lang="en-IN" dirty="0">
                <a:hlinkClick r:id="rId5"/>
              </a:rPr>
              <a:t>https://www.nvidia.com/research/inpainting/index.html</a:t>
            </a:r>
            <a:endParaRPr lang="en-IN" dirty="0"/>
          </a:p>
          <a:p>
            <a:r>
              <a:rPr lang="en-IN" dirty="0">
                <a:hlinkClick r:id="rId6"/>
              </a:rPr>
              <a:t>https://www.wombo.ai/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36C82-8EB0-49A9-8BD4-81E1E92F7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08895" y="6492875"/>
            <a:ext cx="983105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</p:spTree>
    <p:extLst>
      <p:ext uri="{BB962C8B-B14F-4D97-AF65-F5344CB8AC3E}">
        <p14:creationId xmlns:p14="http://schemas.microsoft.com/office/powerpoint/2010/main" val="220255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3F71-1760-4F1C-BB7C-84145DCA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2010F-FEA7-424F-BF1B-DB50BCE19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GANs are generative models that are implemented using two stochastic neural network modules: </a:t>
            </a:r>
            <a:r>
              <a:rPr lang="en-US" b="1" dirty="0">
                <a:solidFill>
                  <a:schemeClr val="accent1"/>
                </a:solidFill>
              </a:rPr>
              <a:t>Generator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1"/>
                </a:solidFill>
              </a:rPr>
              <a:t>Discriminator</a:t>
            </a:r>
            <a:r>
              <a:rPr lang="en-US" dirty="0"/>
              <a:t>.</a:t>
            </a:r>
            <a:endParaRPr lang="en-US" b="1" dirty="0"/>
          </a:p>
          <a:p>
            <a:pPr algn="just"/>
            <a:r>
              <a:rPr lang="en-US" b="1" dirty="0">
                <a:solidFill>
                  <a:schemeClr val="accent1"/>
                </a:solidFill>
              </a:rPr>
              <a:t>Generator</a:t>
            </a:r>
            <a:r>
              <a:rPr lang="en-US" b="1" dirty="0"/>
              <a:t> </a:t>
            </a:r>
            <a:r>
              <a:rPr lang="en-US" dirty="0"/>
              <a:t>tries to generate samples from random noise as 	input</a:t>
            </a:r>
          </a:p>
          <a:p>
            <a:pPr algn="just"/>
            <a:r>
              <a:rPr lang="en-US" b="1" dirty="0">
                <a:solidFill>
                  <a:schemeClr val="accent1"/>
                </a:solidFill>
              </a:rPr>
              <a:t>Discriminator</a:t>
            </a:r>
            <a:r>
              <a:rPr lang="en-US" b="1" dirty="0"/>
              <a:t> </a:t>
            </a:r>
            <a:r>
              <a:rPr lang="en-US" dirty="0"/>
              <a:t>tries to distinguish the samples from Generator 	and samples from the real data distribution.</a:t>
            </a:r>
          </a:p>
          <a:p>
            <a:pPr algn="just"/>
            <a:r>
              <a:rPr lang="en-US" dirty="0"/>
              <a:t>Both networks are trained as adversaries to fool the other component.  In this process, both models become better at their </a:t>
            </a:r>
            <a:r>
              <a:rPr lang="en-IN" dirty="0"/>
              <a:t>respective tasks.</a:t>
            </a:r>
          </a:p>
          <a:p>
            <a:pPr algn="just"/>
            <a:r>
              <a:rPr lang="en-US" dirty="0"/>
              <a:t>Can be trained using back-propagation for Neural Network based G</a:t>
            </a:r>
            <a:r>
              <a:rPr lang="en-IN" dirty="0" err="1"/>
              <a:t>enerator</a:t>
            </a:r>
            <a:r>
              <a:rPr lang="en-IN" dirty="0"/>
              <a:t> / Discriminator functions.</a:t>
            </a:r>
          </a:p>
          <a:p>
            <a:pPr algn="just"/>
            <a:r>
              <a:rPr lang="en-US" dirty="0"/>
              <a:t>Sharper images can be generated.</a:t>
            </a:r>
          </a:p>
          <a:p>
            <a:pPr algn="just"/>
            <a:r>
              <a:rPr lang="en-US" dirty="0"/>
              <a:t>Faster to sample from the model distribution: single forward pass </a:t>
            </a:r>
            <a:r>
              <a:rPr lang="en-IN" dirty="0"/>
              <a:t>generates a single sample.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8F3B6-3F92-419D-B477-78A9777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63925" y="6492875"/>
            <a:ext cx="1028075" cy="365125"/>
          </a:xfrm>
        </p:spPr>
        <p:txBody>
          <a:bodyPr/>
          <a:lstStyle/>
          <a:p>
            <a:r>
              <a:rPr lang="en-IN"/>
              <a:t>(Shobhit)</a:t>
            </a:r>
          </a:p>
        </p:txBody>
      </p:sp>
    </p:spTree>
    <p:extLst>
      <p:ext uri="{BB962C8B-B14F-4D97-AF65-F5344CB8AC3E}">
        <p14:creationId xmlns:p14="http://schemas.microsoft.com/office/powerpoint/2010/main" val="877814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E4D-66F7-44D0-A9FE-A0B8735C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 Game - </a:t>
            </a:r>
            <a:r>
              <a:rPr lang="en-US" dirty="0">
                <a:solidFill>
                  <a:schemeClr val="accent1"/>
                </a:solidFill>
              </a:rPr>
              <a:t>Identify Real or Fake One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095F7-BCD6-4FFF-896A-C4719F6B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50287" y="6492875"/>
            <a:ext cx="4114800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58C80B-D9BB-4F95-96AB-ED85B6C35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" r="1394"/>
          <a:stretch/>
        </p:blipFill>
        <p:spPr>
          <a:xfrm>
            <a:off x="172278" y="1542961"/>
            <a:ext cx="2633147" cy="276263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6A0D60-D865-4076-88FA-666085828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9" y="1562013"/>
            <a:ext cx="2695951" cy="2705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4B0F4C-D319-49A0-906A-A78309FBF7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1"/>
          <a:stretch/>
        </p:blipFill>
        <p:spPr>
          <a:xfrm>
            <a:off x="6255044" y="1542961"/>
            <a:ext cx="2663669" cy="26959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57C4D5-DF9F-41DA-9BD8-5F4564D70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882" y="1562013"/>
            <a:ext cx="2686425" cy="27054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5B3054-F095-4FB8-A768-8EFE48BF1C96}"/>
              </a:ext>
            </a:extLst>
          </p:cNvPr>
          <p:cNvSpPr txBox="1"/>
          <p:nvPr/>
        </p:nvSpPr>
        <p:spPr>
          <a:xfrm>
            <a:off x="4823358" y="5464379"/>
            <a:ext cx="4933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These People Don’t Exist</a:t>
            </a:r>
            <a:endParaRPr lang="en-IN" sz="3200" b="1" dirty="0">
              <a:solidFill>
                <a:srgbClr val="FF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504C2D-86A0-415C-AB6C-533DD44277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34" y="4748794"/>
            <a:ext cx="2095500" cy="2095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68C6A73-1196-4CAA-ABB4-46A7F136D787}"/>
              </a:ext>
            </a:extLst>
          </p:cNvPr>
          <p:cNvSpPr txBox="1"/>
          <p:nvPr/>
        </p:nvSpPr>
        <p:spPr>
          <a:xfrm>
            <a:off x="4722516" y="4267491"/>
            <a:ext cx="4196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Generated From StyleGAN2</a:t>
            </a: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195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DA90-391D-4104-BBBE-EEF3E1DDD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8585"/>
            <a:ext cx="11677338" cy="307298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Questions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                        &amp;				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Thank You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F50C4-0B61-4337-BA16-6D2E159B9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23820" y="6492875"/>
            <a:ext cx="868180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</p:spTree>
    <p:extLst>
      <p:ext uri="{BB962C8B-B14F-4D97-AF65-F5344CB8AC3E}">
        <p14:creationId xmlns:p14="http://schemas.microsoft.com/office/powerpoint/2010/main" val="1808924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660BF-E054-44A7-BC94-6F25D897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(Shobhit)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FE1B8-48F4-4FA4-815D-725C70E82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4315"/>
            <a:ext cx="2126382" cy="1195027"/>
          </a:xfrm>
          <a:prstGeom prst="rect">
            <a:avLst/>
          </a:prstGeom>
        </p:spPr>
      </p:pic>
      <p:pic>
        <p:nvPicPr>
          <p:cNvPr id="1026" name="Picture 2" descr="document, File, Computer, Archive, virus, interface, malware, Files And  Folders icon">
            <a:extLst>
              <a:ext uri="{FF2B5EF4-FFF2-40B4-BE49-F238E27FC236}">
                <a16:creationId xmlns:a16="http://schemas.microsoft.com/office/drawing/2014/main" id="{22CB3AE0-5039-494B-8B46-ED2903CBC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042" y="272691"/>
            <a:ext cx="658090" cy="6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ocument, File, Computer, Archive, virus, interface, malware, Files And  Folders icon">
            <a:extLst>
              <a:ext uri="{FF2B5EF4-FFF2-40B4-BE49-F238E27FC236}">
                <a16:creationId xmlns:a16="http://schemas.microsoft.com/office/drawing/2014/main" id="{A3A87448-175A-47F8-AC98-775B73B2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555" y="816169"/>
            <a:ext cx="658090" cy="6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ocument, File, Computer, Archive, virus, interface, malware, Files And  Folders icon">
            <a:extLst>
              <a:ext uri="{FF2B5EF4-FFF2-40B4-BE49-F238E27FC236}">
                <a16:creationId xmlns:a16="http://schemas.microsoft.com/office/drawing/2014/main" id="{D7189A25-5E64-4F56-ADE7-6811169C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474" y="1354815"/>
            <a:ext cx="658090" cy="6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ocument, File, Computer, Archive, virus, interface, malware, Files And  Folders icon">
            <a:extLst>
              <a:ext uri="{FF2B5EF4-FFF2-40B4-BE49-F238E27FC236}">
                <a16:creationId xmlns:a16="http://schemas.microsoft.com/office/drawing/2014/main" id="{2EB1B5E6-1014-4A5D-83A6-88CB9E138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955" y="2012905"/>
            <a:ext cx="658090" cy="6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cument, File, Computer, Archive, virus, interface, malware, Files And  Folders icon">
            <a:extLst>
              <a:ext uri="{FF2B5EF4-FFF2-40B4-BE49-F238E27FC236}">
                <a16:creationId xmlns:a16="http://schemas.microsoft.com/office/drawing/2014/main" id="{751C8EBD-F689-4C32-9258-94BFCB10F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045" y="3034639"/>
            <a:ext cx="658090" cy="6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ocument, File, Computer, Archive, virus, interface, malware, Files And  Folders icon">
            <a:extLst>
              <a:ext uri="{FF2B5EF4-FFF2-40B4-BE49-F238E27FC236}">
                <a16:creationId xmlns:a16="http://schemas.microsoft.com/office/drawing/2014/main" id="{0B318025-3F2E-46EE-8696-1CD80D51A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210" y="3117920"/>
            <a:ext cx="658090" cy="6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DE62E5-DE5D-4BFF-A2D6-1A510D4D8416}"/>
              </a:ext>
            </a:extLst>
          </p:cNvPr>
          <p:cNvSpPr/>
          <p:nvPr/>
        </p:nvSpPr>
        <p:spPr>
          <a:xfrm>
            <a:off x="8876909" y="1683860"/>
            <a:ext cx="2841479" cy="31643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CA757D-8454-46AA-AA9A-9982AF7B5E06}"/>
              </a:ext>
            </a:extLst>
          </p:cNvPr>
          <p:cNvSpPr/>
          <p:nvPr/>
        </p:nvSpPr>
        <p:spPr>
          <a:xfrm>
            <a:off x="9116059" y="2481203"/>
            <a:ext cx="236317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ModCGan</a:t>
            </a:r>
            <a:endParaRPr lang="en-US" sz="32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n-US" sz="3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Enabled </a:t>
            </a:r>
          </a:p>
          <a:p>
            <a:pPr algn="ctr"/>
            <a:r>
              <a:rPr lang="en-US" sz="3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System</a:t>
            </a:r>
            <a:endParaRPr lang="en-IN" sz="32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04C8745-F929-4164-A544-DD9C3BB19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9" y="4223"/>
            <a:ext cx="2126380" cy="11950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C87B45B-940E-47A2-A8C5-A88E8135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0" y="1749269"/>
            <a:ext cx="2126380" cy="11950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972CB8-F2F1-42D2-ACB4-D965EF3DB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0" y="5209656"/>
            <a:ext cx="2126381" cy="11950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85C567-39A5-4DF3-B63D-D7352680BB6E}"/>
              </a:ext>
            </a:extLst>
          </p:cNvPr>
          <p:cNvSpPr txBox="1"/>
          <p:nvPr/>
        </p:nvSpPr>
        <p:spPr>
          <a:xfrm>
            <a:off x="48157" y="1289593"/>
            <a:ext cx="212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Code Polymorphism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9F70D-2A06-4415-B523-0E5923393621}"/>
              </a:ext>
            </a:extLst>
          </p:cNvPr>
          <p:cNvSpPr txBox="1"/>
          <p:nvPr/>
        </p:nvSpPr>
        <p:spPr>
          <a:xfrm>
            <a:off x="97394" y="3034639"/>
            <a:ext cx="192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Code Mutation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27B71D-B035-4EE7-8C44-98616A8A49DD}"/>
              </a:ext>
            </a:extLst>
          </p:cNvPr>
          <p:cNvSpPr txBox="1"/>
          <p:nvPr/>
        </p:nvSpPr>
        <p:spPr>
          <a:xfrm>
            <a:off x="181861" y="4764833"/>
            <a:ext cx="185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Code Obfuscation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A7C99D-8899-4DED-884E-EC4D6E07C081}"/>
              </a:ext>
            </a:extLst>
          </p:cNvPr>
          <p:cNvSpPr txBox="1"/>
          <p:nvPr/>
        </p:nvSpPr>
        <p:spPr>
          <a:xfrm>
            <a:off x="89494" y="6484445"/>
            <a:ext cx="194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Self Modification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8" name="Picture 2" descr="document, File, Computer, Archive, virus, interface, malware, Files And  Folders icon">
            <a:extLst>
              <a:ext uri="{FF2B5EF4-FFF2-40B4-BE49-F238E27FC236}">
                <a16:creationId xmlns:a16="http://schemas.microsoft.com/office/drawing/2014/main" id="{8CB8DD22-FE51-43CB-B2A0-D6A6E30CB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042" y="2152158"/>
            <a:ext cx="658090" cy="6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ocument, File, Computer, Archive, virus, interface, malware, Files And  Folders icon">
            <a:extLst>
              <a:ext uri="{FF2B5EF4-FFF2-40B4-BE49-F238E27FC236}">
                <a16:creationId xmlns:a16="http://schemas.microsoft.com/office/drawing/2014/main" id="{F6BE1BBE-3657-4B84-85E8-B17048A05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555" y="2432555"/>
            <a:ext cx="658090" cy="6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ocument, File, Computer, Archive, virus, interface, malware, Files And  Folders icon">
            <a:extLst>
              <a:ext uri="{FF2B5EF4-FFF2-40B4-BE49-F238E27FC236}">
                <a16:creationId xmlns:a16="http://schemas.microsoft.com/office/drawing/2014/main" id="{90C4C574-9F37-4540-846D-5B8FB542B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474" y="3034639"/>
            <a:ext cx="658090" cy="6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ocument, File, Computer, Archive, virus, interface, malware, Files And  Folders icon">
            <a:extLst>
              <a:ext uri="{FF2B5EF4-FFF2-40B4-BE49-F238E27FC236}">
                <a16:creationId xmlns:a16="http://schemas.microsoft.com/office/drawing/2014/main" id="{C1940B63-9B53-4620-B071-9FE902E8C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002" y="3776010"/>
            <a:ext cx="658090" cy="6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ocument, File, Computer, Archive, virus, interface, malware, Files And  Folders icon">
            <a:extLst>
              <a:ext uri="{FF2B5EF4-FFF2-40B4-BE49-F238E27FC236}">
                <a16:creationId xmlns:a16="http://schemas.microsoft.com/office/drawing/2014/main" id="{62FD7D3D-1165-4280-8518-257C98E2F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738" y="3510361"/>
            <a:ext cx="658090" cy="6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ocument, File, Computer, Archive, virus, interface, malware, Files And  Folders icon">
            <a:extLst>
              <a:ext uri="{FF2B5EF4-FFF2-40B4-BE49-F238E27FC236}">
                <a16:creationId xmlns:a16="http://schemas.microsoft.com/office/drawing/2014/main" id="{77A08D3B-6271-4486-982E-A857606E6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002" y="5478124"/>
            <a:ext cx="658090" cy="6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ocument, File, Computer, Archive, virus, interface, malware, Files And  Folders icon">
            <a:extLst>
              <a:ext uri="{FF2B5EF4-FFF2-40B4-BE49-F238E27FC236}">
                <a16:creationId xmlns:a16="http://schemas.microsoft.com/office/drawing/2014/main" id="{8884E47C-FA17-46A0-B90F-A58D470F0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555" y="4949499"/>
            <a:ext cx="658090" cy="6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ocument, File, Computer, Archive, virus, interface, malware, Files And  Folders icon">
            <a:extLst>
              <a:ext uri="{FF2B5EF4-FFF2-40B4-BE49-F238E27FC236}">
                <a16:creationId xmlns:a16="http://schemas.microsoft.com/office/drawing/2014/main" id="{DF5C29BA-66D2-4854-B6A7-EFFE919D8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591" y="4291409"/>
            <a:ext cx="658090" cy="6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ocument, File, Computer, Archive, virus, interface, malware, Files And  Folders icon">
            <a:extLst>
              <a:ext uri="{FF2B5EF4-FFF2-40B4-BE49-F238E27FC236}">
                <a16:creationId xmlns:a16="http://schemas.microsoft.com/office/drawing/2014/main" id="{F13F0C35-73E4-4358-A6FE-B8629BAE8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955" y="3839406"/>
            <a:ext cx="658090" cy="6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77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7EBE-BA1F-498C-8759-F23EA34D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Modelling – </a:t>
            </a:r>
            <a:r>
              <a:rPr lang="en-US" dirty="0">
                <a:solidFill>
                  <a:schemeClr val="accent1"/>
                </a:solidFill>
              </a:rPr>
              <a:t>Density Estimation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617DAA-0A62-483D-83C1-B785D95E93FF}"/>
              </a:ext>
            </a:extLst>
          </p:cNvPr>
          <p:cNvSpPr/>
          <p:nvPr/>
        </p:nvSpPr>
        <p:spPr>
          <a:xfrm>
            <a:off x="1567259" y="2979639"/>
            <a:ext cx="3193774" cy="10866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38F2A-CBD0-4AD8-B817-3ED8704BFB6B}"/>
              </a:ext>
            </a:extLst>
          </p:cNvPr>
          <p:cNvSpPr txBox="1"/>
          <p:nvPr/>
        </p:nvSpPr>
        <p:spPr>
          <a:xfrm>
            <a:off x="1613159" y="3338312"/>
            <a:ext cx="3035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…                                 ..   </a:t>
            </a:r>
          </a:p>
          <a:p>
            <a:r>
              <a:rPr lang="en-US" dirty="0"/>
              <a:t>..        …. ….          ……        ………. 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7AADC-440D-47D2-B802-8F3FBB9C3540}"/>
              </a:ext>
            </a:extLst>
          </p:cNvPr>
          <p:cNvSpPr/>
          <p:nvPr/>
        </p:nvSpPr>
        <p:spPr>
          <a:xfrm>
            <a:off x="7195265" y="2979639"/>
            <a:ext cx="3193774" cy="10866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7B4A5F-5BD3-4ACF-A810-F0BA0B2FFED9}"/>
              </a:ext>
            </a:extLst>
          </p:cNvPr>
          <p:cNvSpPr txBox="1"/>
          <p:nvPr/>
        </p:nvSpPr>
        <p:spPr>
          <a:xfrm>
            <a:off x="7241165" y="3338312"/>
            <a:ext cx="3035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…                          ..   </a:t>
            </a:r>
          </a:p>
          <a:p>
            <a:r>
              <a:rPr lang="en-US" dirty="0"/>
              <a:t>..        …. ….          ……        ………. </a:t>
            </a:r>
            <a:endParaRPr lang="en-IN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23ABE7F-81EC-47D4-83DB-1DC87C75A175}"/>
              </a:ext>
            </a:extLst>
          </p:cNvPr>
          <p:cNvSpPr/>
          <p:nvPr/>
        </p:nvSpPr>
        <p:spPr>
          <a:xfrm>
            <a:off x="7255280" y="3131349"/>
            <a:ext cx="2875721" cy="861425"/>
          </a:xfrm>
          <a:custGeom>
            <a:avLst/>
            <a:gdLst>
              <a:gd name="connsiteX0" fmla="*/ 0 w 2875721"/>
              <a:gd name="connsiteY0" fmla="*/ 861425 h 861425"/>
              <a:gd name="connsiteX1" fmla="*/ 1298713 w 2875721"/>
              <a:gd name="connsiteY1" fmla="*/ 34 h 861425"/>
              <a:gd name="connsiteX2" fmla="*/ 2875721 w 2875721"/>
              <a:gd name="connsiteY2" fmla="*/ 834921 h 86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5721" h="861425">
                <a:moveTo>
                  <a:pt x="0" y="861425"/>
                </a:moveTo>
                <a:cubicBezTo>
                  <a:pt x="409713" y="432938"/>
                  <a:pt x="819426" y="4451"/>
                  <a:pt x="1298713" y="34"/>
                </a:cubicBezTo>
                <a:cubicBezTo>
                  <a:pt x="1778000" y="-4383"/>
                  <a:pt x="2326860" y="415269"/>
                  <a:pt x="2875721" y="8349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0D28304C-A7E4-4646-BCCC-FF0CCC8B714D}"/>
              </a:ext>
            </a:extLst>
          </p:cNvPr>
          <p:cNvSpPr/>
          <p:nvPr/>
        </p:nvSpPr>
        <p:spPr>
          <a:xfrm>
            <a:off x="5488945" y="333831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66D8EB55-5883-418B-9D9B-769FD2D73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04442" y="6492875"/>
            <a:ext cx="2110410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</p:spTree>
    <p:extLst>
      <p:ext uri="{BB962C8B-B14F-4D97-AF65-F5344CB8AC3E}">
        <p14:creationId xmlns:p14="http://schemas.microsoft.com/office/powerpoint/2010/main" val="2941296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0205AA-1414-4A1C-9EDB-C59D7FB1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Modelling – </a:t>
            </a:r>
            <a:r>
              <a:rPr lang="en-US" dirty="0">
                <a:solidFill>
                  <a:schemeClr val="accent1"/>
                </a:solidFill>
              </a:rPr>
              <a:t>Sample Generation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DFA4223-5FB9-4167-87DC-4000A0162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4377" y="2329725"/>
            <a:ext cx="6227623" cy="3252203"/>
          </a:xfrm>
        </p:spPr>
      </p:pic>
      <p:pic>
        <p:nvPicPr>
          <p:cNvPr id="11" name="Content Placeholder 37">
            <a:extLst>
              <a:ext uri="{FF2B5EF4-FFF2-40B4-BE49-F238E27FC236}">
                <a16:creationId xmlns:a16="http://schemas.microsoft.com/office/drawing/2014/main" id="{FD6166D1-241B-43E1-AC6E-52E1DB953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1" y="2432981"/>
            <a:ext cx="3973004" cy="314894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19D0A62B-007A-4CA7-B7C7-C551BCF0B487}"/>
              </a:ext>
            </a:extLst>
          </p:cNvPr>
          <p:cNvSpPr/>
          <p:nvPr/>
        </p:nvSpPr>
        <p:spPr>
          <a:xfrm>
            <a:off x="4825367" y="37135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3BA5ED-236C-4B66-BEE3-55310E4EAED8}"/>
              </a:ext>
            </a:extLst>
          </p:cNvPr>
          <p:cNvSpPr txBox="1"/>
          <p:nvPr/>
        </p:nvSpPr>
        <p:spPr>
          <a:xfrm>
            <a:off x="1664471" y="5698435"/>
            <a:ext cx="202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Celeb A dataset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1575E9-36BD-4BA2-AEE2-24417C08F85C}"/>
              </a:ext>
            </a:extLst>
          </p:cNvPr>
          <p:cNvSpPr txBox="1"/>
          <p:nvPr/>
        </p:nvSpPr>
        <p:spPr>
          <a:xfrm>
            <a:off x="7600570" y="5698435"/>
            <a:ext cx="295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Generated Images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BA2184-E1C3-4EA4-AF3F-7754D0E57FB9}"/>
              </a:ext>
            </a:extLst>
          </p:cNvPr>
          <p:cNvSpPr txBox="1"/>
          <p:nvPr/>
        </p:nvSpPr>
        <p:spPr>
          <a:xfrm>
            <a:off x="451023" y="5980837"/>
            <a:ext cx="9727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br>
              <a:rPr lang="en-IN" b="0" i="0" dirty="0">
                <a:solidFill>
                  <a:srgbClr val="212529"/>
                </a:solidFill>
                <a:effectLst/>
                <a:latin typeface="Poppins-Regular"/>
              </a:rPr>
            </a:br>
            <a:r>
              <a:rPr lang="en-IN" b="0" i="0" dirty="0" err="1">
                <a:solidFill>
                  <a:srgbClr val="212529"/>
                </a:solidFill>
                <a:effectLst/>
                <a:latin typeface="Poppins-Regular"/>
              </a:rPr>
              <a:t>Tero</a:t>
            </a:r>
            <a:r>
              <a:rPr lang="en-IN" b="0" i="0" dirty="0">
                <a:solidFill>
                  <a:srgbClr val="212529"/>
                </a:solidFill>
                <a:effectLst/>
                <a:latin typeface="Poppins-Regular"/>
              </a:rPr>
              <a:t> </a:t>
            </a:r>
            <a:r>
              <a:rPr lang="en-IN" b="0" i="0" dirty="0" err="1">
                <a:solidFill>
                  <a:srgbClr val="212529"/>
                </a:solidFill>
                <a:effectLst/>
                <a:latin typeface="Poppins-Regular"/>
              </a:rPr>
              <a:t>Karras</a:t>
            </a:r>
            <a:r>
              <a:rPr lang="en-IN" dirty="0">
                <a:solidFill>
                  <a:srgbClr val="212529"/>
                </a:solidFill>
                <a:latin typeface="Poppins-Regular"/>
              </a:rPr>
              <a:t> et.al</a:t>
            </a:r>
            <a:r>
              <a:rPr lang="en-IN" b="0" i="0" dirty="0">
                <a:solidFill>
                  <a:srgbClr val="212529"/>
                </a:solidFill>
                <a:effectLst/>
                <a:latin typeface="Poppins-Regular"/>
              </a:rPr>
              <a:t>. (2018). Progressive Growing of GANs for Improved Quality, Stability, and Variation.</a:t>
            </a:r>
            <a:br>
              <a:rPr lang="en-IN" b="0" i="0" dirty="0">
                <a:solidFill>
                  <a:srgbClr val="212529"/>
                </a:solidFill>
                <a:effectLst/>
                <a:latin typeface="Poppins-Regular"/>
              </a:rPr>
            </a:br>
            <a:br>
              <a:rPr lang="en-IN" b="0" i="0" dirty="0">
                <a:solidFill>
                  <a:srgbClr val="212529"/>
                </a:solidFill>
                <a:effectLst/>
                <a:latin typeface="Poppins-Regular"/>
              </a:rPr>
            </a:br>
            <a:endParaRPr lang="en-IN" b="0" i="0" dirty="0">
              <a:solidFill>
                <a:srgbClr val="212529"/>
              </a:solidFill>
              <a:effectLst/>
              <a:latin typeface="Poppins-Regular"/>
            </a:endParaRPr>
          </a:p>
          <a:p>
            <a:br>
              <a:rPr lang="en-IN" dirty="0"/>
            </a:br>
            <a:endParaRPr lang="en-IN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5454E77-E775-4237-B74E-F7F84013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76792" y="6492875"/>
            <a:ext cx="4114800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</p:spTree>
    <p:extLst>
      <p:ext uri="{BB962C8B-B14F-4D97-AF65-F5344CB8AC3E}">
        <p14:creationId xmlns:p14="http://schemas.microsoft.com/office/powerpoint/2010/main" val="841779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047A-D189-4310-A563-DBC1F764B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95" y="-10613"/>
            <a:ext cx="10515600" cy="660920"/>
          </a:xfrm>
        </p:spPr>
        <p:txBody>
          <a:bodyPr>
            <a:normAutofit fontScale="90000"/>
          </a:bodyPr>
          <a:lstStyle/>
          <a:p>
            <a:r>
              <a:rPr lang="en-US" dirty="0"/>
              <a:t>Inventor of GANs – </a:t>
            </a:r>
            <a:r>
              <a:rPr lang="en-US" dirty="0">
                <a:solidFill>
                  <a:schemeClr val="accent1"/>
                </a:solidFill>
              </a:rPr>
              <a:t>Ian Goodfellow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F395BD-97B5-4DE8-87D2-F782CC2B9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70" y="606985"/>
            <a:ext cx="5061911" cy="2596694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936280-2130-45B4-A97F-89F7FD87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37035" y="6492875"/>
            <a:ext cx="4114800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0C042B-DC49-4995-986D-21EDA53879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t="7115" r="10199" b="3036"/>
          <a:stretch/>
        </p:blipFill>
        <p:spPr>
          <a:xfrm>
            <a:off x="426187" y="3404496"/>
            <a:ext cx="4371751" cy="3197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4DEBF8-34CC-4228-BB60-A473A13F2876}"/>
              </a:ext>
            </a:extLst>
          </p:cNvPr>
          <p:cNvSpPr txBox="1"/>
          <p:nvPr/>
        </p:nvSpPr>
        <p:spPr>
          <a:xfrm>
            <a:off x="642562" y="6586312"/>
            <a:ext cx="6027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https://github.com/hindupuravinash/the-gan-zoo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3335AB-704D-4AD7-83F2-7C3829C41A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3" r="2492" b="1242"/>
          <a:stretch/>
        </p:blipFill>
        <p:spPr>
          <a:xfrm>
            <a:off x="5649695" y="719559"/>
            <a:ext cx="5427401" cy="42141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B1D352-C01B-4781-9EDF-0280ABA15AAF}"/>
              </a:ext>
            </a:extLst>
          </p:cNvPr>
          <p:cNvSpPr txBox="1"/>
          <p:nvPr/>
        </p:nvSpPr>
        <p:spPr>
          <a:xfrm>
            <a:off x="6096000" y="5003003"/>
            <a:ext cx="499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Around 33,300 citation is on original paper of GANs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A08E93-B99C-430F-B842-A4A0849B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768" y="5426193"/>
            <a:ext cx="6651232" cy="75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0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57D6-AF42-4083-9C6A-FC60D2439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002"/>
            <a:ext cx="10515600" cy="1325563"/>
          </a:xfrm>
        </p:spPr>
        <p:txBody>
          <a:bodyPr/>
          <a:lstStyle/>
          <a:p>
            <a:r>
              <a:rPr lang="en-US" dirty="0"/>
              <a:t>Coolest Application – </a:t>
            </a:r>
            <a:r>
              <a:rPr lang="en-US" dirty="0" err="1">
                <a:solidFill>
                  <a:schemeClr val="accent1"/>
                </a:solidFill>
              </a:rPr>
              <a:t>CycleGAN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8B72C-5C94-4FAB-AF1E-A9C075A14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97278" y="6492875"/>
            <a:ext cx="4114800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D09A7-C03B-48B2-B295-3D437B7B6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345" y="2451892"/>
            <a:ext cx="4133850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2B156B-2D36-43FE-B869-F4E3DEB4A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100" y="4551000"/>
            <a:ext cx="4143375" cy="1495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463245-0CA9-4CED-8785-A8D3CD682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851" y="2480468"/>
            <a:ext cx="3697357" cy="160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F5922-E19F-46AC-99BA-8360FA4DD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76" y="4570114"/>
            <a:ext cx="3706882" cy="1476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9C7EA2-750B-434B-A41C-46DDF209B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51893"/>
            <a:ext cx="3697357" cy="1628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AFA3F4-F3A9-4A48-A92F-ADAB394EB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70114"/>
            <a:ext cx="3697357" cy="14763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46FA80-D3C1-4512-95D7-55BFB08C8772}"/>
              </a:ext>
            </a:extLst>
          </p:cNvPr>
          <p:cNvSpPr txBox="1"/>
          <p:nvPr/>
        </p:nvSpPr>
        <p:spPr>
          <a:xfrm>
            <a:off x="1" y="4080668"/>
            <a:ext cx="1438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Apple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C42E36-5EAA-459C-B389-2831CB6F5E79}"/>
              </a:ext>
            </a:extLst>
          </p:cNvPr>
          <p:cNvSpPr txBox="1"/>
          <p:nvPr/>
        </p:nvSpPr>
        <p:spPr>
          <a:xfrm>
            <a:off x="2106682" y="4080668"/>
            <a:ext cx="141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  Orange</a:t>
            </a:r>
            <a:endParaRPr lang="en-IN" dirty="0">
              <a:solidFill>
                <a:srgbClr val="FFC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5D9814-91AA-4D80-A773-AA166D1D36A8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1438899" y="4265334"/>
            <a:ext cx="6677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A74329-7509-44AA-AF1D-52ABFA16BE31}"/>
              </a:ext>
            </a:extLst>
          </p:cNvPr>
          <p:cNvSpPr txBox="1"/>
          <p:nvPr/>
        </p:nvSpPr>
        <p:spPr>
          <a:xfrm>
            <a:off x="2106682" y="6046425"/>
            <a:ext cx="1438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Apple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B05F38-724F-46ED-9EA9-4B231D378DA0}"/>
              </a:ext>
            </a:extLst>
          </p:cNvPr>
          <p:cNvSpPr txBox="1"/>
          <p:nvPr/>
        </p:nvSpPr>
        <p:spPr>
          <a:xfrm>
            <a:off x="0" y="6046425"/>
            <a:ext cx="141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  Orange</a:t>
            </a:r>
            <a:endParaRPr lang="en-IN" dirty="0">
              <a:solidFill>
                <a:srgbClr val="FFC000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09D805-50B2-4BDC-8C21-BAC112308EAF}"/>
              </a:ext>
            </a:extLst>
          </p:cNvPr>
          <p:cNvCxnSpPr>
            <a:stCxn id="30" idx="3"/>
            <a:endCxn id="29" idx="1"/>
          </p:cNvCxnSpPr>
          <p:nvPr/>
        </p:nvCxnSpPr>
        <p:spPr>
          <a:xfrm>
            <a:off x="1418396" y="6231091"/>
            <a:ext cx="6882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7B5D587-A068-4D0D-96E2-963BCE3CCA14}"/>
              </a:ext>
            </a:extLst>
          </p:cNvPr>
          <p:cNvSpPr txBox="1"/>
          <p:nvPr/>
        </p:nvSpPr>
        <p:spPr>
          <a:xfrm>
            <a:off x="4533484" y="4094955"/>
            <a:ext cx="112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Summer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434C93-6A2C-4E18-A24A-E717213961DF}"/>
              </a:ext>
            </a:extLst>
          </p:cNvPr>
          <p:cNvSpPr txBox="1"/>
          <p:nvPr/>
        </p:nvSpPr>
        <p:spPr>
          <a:xfrm>
            <a:off x="6241774" y="4094955"/>
            <a:ext cx="134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Winter</a:t>
            </a:r>
            <a:endParaRPr lang="en-IN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08C97F5-4CCB-4355-B9F8-5F9E822D1D3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5662613" y="4279621"/>
            <a:ext cx="5791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38A1D3E-74EA-40B1-A354-4C544D41C269}"/>
              </a:ext>
            </a:extLst>
          </p:cNvPr>
          <p:cNvSpPr txBox="1"/>
          <p:nvPr/>
        </p:nvSpPr>
        <p:spPr>
          <a:xfrm>
            <a:off x="4622731" y="6046425"/>
            <a:ext cx="103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Winter</a:t>
            </a:r>
            <a:endParaRPr lang="en-I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43E0FC-812F-45FE-9121-C6CD372785E4}"/>
              </a:ext>
            </a:extLst>
          </p:cNvPr>
          <p:cNvSpPr txBox="1"/>
          <p:nvPr/>
        </p:nvSpPr>
        <p:spPr>
          <a:xfrm>
            <a:off x="6241774" y="6046425"/>
            <a:ext cx="140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Summer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5D4068F-F334-478B-A4A1-45FF6195D67B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5662613" y="6231091"/>
            <a:ext cx="5791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993E31D-4F5F-4487-82BF-C684C728ECEB}"/>
              </a:ext>
            </a:extLst>
          </p:cNvPr>
          <p:cNvSpPr txBox="1"/>
          <p:nvPr/>
        </p:nvSpPr>
        <p:spPr>
          <a:xfrm>
            <a:off x="8594969" y="4080667"/>
            <a:ext cx="110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Zebra</a:t>
            </a:r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115213-A7DB-42CD-9139-D9D56F5C561E}"/>
              </a:ext>
            </a:extLst>
          </p:cNvPr>
          <p:cNvSpPr txBox="1"/>
          <p:nvPr/>
        </p:nvSpPr>
        <p:spPr>
          <a:xfrm>
            <a:off x="10461041" y="4080667"/>
            <a:ext cx="156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Horse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6A2F9A1-5DD1-44DD-A7C1-7E677FF01D12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9697279" y="4265333"/>
            <a:ext cx="763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2C902E0-4A6B-4A64-8931-F77F5402CDB3}"/>
              </a:ext>
            </a:extLst>
          </p:cNvPr>
          <p:cNvSpPr txBox="1"/>
          <p:nvPr/>
        </p:nvSpPr>
        <p:spPr>
          <a:xfrm>
            <a:off x="8448054" y="6035742"/>
            <a:ext cx="124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Horse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8EB6B2-82C7-49E3-9FA6-9718833EE283}"/>
              </a:ext>
            </a:extLst>
          </p:cNvPr>
          <p:cNvSpPr txBox="1"/>
          <p:nvPr/>
        </p:nvSpPr>
        <p:spPr>
          <a:xfrm>
            <a:off x="10461040" y="6035742"/>
            <a:ext cx="152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Zebra</a:t>
            </a:r>
            <a:endParaRPr lang="en-IN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1A362DC-3D87-49A1-B9C4-3F2E75FD55E7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9697278" y="6220408"/>
            <a:ext cx="763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D4E4333-D2AD-4E9E-87AC-3C100C05CA93}"/>
              </a:ext>
            </a:extLst>
          </p:cNvPr>
          <p:cNvSpPr txBox="1"/>
          <p:nvPr/>
        </p:nvSpPr>
        <p:spPr>
          <a:xfrm>
            <a:off x="1043102" y="1661406"/>
            <a:ext cx="729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Apple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698190-29DD-48B2-A862-D8A2132B602B}"/>
              </a:ext>
            </a:extLst>
          </p:cNvPr>
          <p:cNvSpPr txBox="1"/>
          <p:nvPr/>
        </p:nvSpPr>
        <p:spPr>
          <a:xfrm>
            <a:off x="1932542" y="1659210"/>
            <a:ext cx="92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 Orange</a:t>
            </a:r>
            <a:endParaRPr lang="en-IN" dirty="0"/>
          </a:p>
        </p:txBody>
      </p:sp>
      <p:sp>
        <p:nvSpPr>
          <p:cNvPr id="66" name="Arrow: Curved Down 65">
            <a:extLst>
              <a:ext uri="{FF2B5EF4-FFF2-40B4-BE49-F238E27FC236}">
                <a16:creationId xmlns:a16="http://schemas.microsoft.com/office/drawing/2014/main" id="{6BBF8ABF-6799-44F3-BF78-896DAEEEF0AF}"/>
              </a:ext>
            </a:extLst>
          </p:cNvPr>
          <p:cNvSpPr/>
          <p:nvPr/>
        </p:nvSpPr>
        <p:spPr>
          <a:xfrm>
            <a:off x="1418396" y="1289878"/>
            <a:ext cx="974240" cy="395942"/>
          </a:xfrm>
          <a:prstGeom prst="curved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7" name="Arrow: Curved Up 66">
            <a:extLst>
              <a:ext uri="{FF2B5EF4-FFF2-40B4-BE49-F238E27FC236}">
                <a16:creationId xmlns:a16="http://schemas.microsoft.com/office/drawing/2014/main" id="{A2DFD1FA-9277-40FF-AD43-BDB339AEEC74}"/>
              </a:ext>
            </a:extLst>
          </p:cNvPr>
          <p:cNvSpPr/>
          <p:nvPr/>
        </p:nvSpPr>
        <p:spPr>
          <a:xfrm flipH="1">
            <a:off x="1418395" y="2015237"/>
            <a:ext cx="974240" cy="369332"/>
          </a:xfrm>
          <a:prstGeom prst="curvedUpArrow">
            <a:avLst/>
          </a:prstGeom>
          <a:solidFill>
            <a:srgbClr val="D6DC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F7EC86A-43A1-4DBD-BC77-753588D42913}"/>
              </a:ext>
            </a:extLst>
          </p:cNvPr>
          <p:cNvSpPr txBox="1"/>
          <p:nvPr/>
        </p:nvSpPr>
        <p:spPr>
          <a:xfrm>
            <a:off x="4797761" y="1685820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Summer</a:t>
            </a:r>
            <a:endParaRPr lang="en-IN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1E07FE-E55C-45D2-94EB-9544667E8A2F}"/>
              </a:ext>
            </a:extLst>
          </p:cNvPr>
          <p:cNvSpPr txBox="1"/>
          <p:nvPr/>
        </p:nvSpPr>
        <p:spPr>
          <a:xfrm>
            <a:off x="6148598" y="1688891"/>
            <a:ext cx="1494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Winter</a:t>
            </a:r>
            <a:endParaRPr lang="en-IN" dirty="0">
              <a:solidFill>
                <a:schemeClr val="bg1">
                  <a:lumMod val="50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71" name="Arrow: Curved Down 70">
            <a:extLst>
              <a:ext uri="{FF2B5EF4-FFF2-40B4-BE49-F238E27FC236}">
                <a16:creationId xmlns:a16="http://schemas.microsoft.com/office/drawing/2014/main" id="{96FDBFAB-BBB9-41D8-B5B2-21F415390FE3}"/>
              </a:ext>
            </a:extLst>
          </p:cNvPr>
          <p:cNvSpPr/>
          <p:nvPr/>
        </p:nvSpPr>
        <p:spPr>
          <a:xfrm>
            <a:off x="5411858" y="1316395"/>
            <a:ext cx="974240" cy="395942"/>
          </a:xfrm>
          <a:prstGeom prst="curved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2" name="Arrow: Curved Up 71">
            <a:extLst>
              <a:ext uri="{FF2B5EF4-FFF2-40B4-BE49-F238E27FC236}">
                <a16:creationId xmlns:a16="http://schemas.microsoft.com/office/drawing/2014/main" id="{BE64BB55-45D7-41ED-A3C6-8D1B20C2AF61}"/>
              </a:ext>
            </a:extLst>
          </p:cNvPr>
          <p:cNvSpPr/>
          <p:nvPr/>
        </p:nvSpPr>
        <p:spPr>
          <a:xfrm flipH="1">
            <a:off x="5398605" y="2028542"/>
            <a:ext cx="974241" cy="369332"/>
          </a:xfrm>
          <a:prstGeom prst="curvedUpArrow">
            <a:avLst/>
          </a:prstGeom>
          <a:solidFill>
            <a:srgbClr val="D6DC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D48A5EE-F0BE-4D77-8EB8-F1F573138B73}"/>
              </a:ext>
            </a:extLst>
          </p:cNvPr>
          <p:cNvSpPr txBox="1"/>
          <p:nvPr/>
        </p:nvSpPr>
        <p:spPr>
          <a:xfrm>
            <a:off x="9171162" y="1715916"/>
            <a:ext cx="95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Zebra</a:t>
            </a:r>
            <a:endParaRPr lang="en-IN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2970B1B-C76F-4D71-99D3-69C80F6DF211}"/>
              </a:ext>
            </a:extLst>
          </p:cNvPr>
          <p:cNvSpPr txBox="1"/>
          <p:nvPr/>
        </p:nvSpPr>
        <p:spPr>
          <a:xfrm>
            <a:off x="10195882" y="1704560"/>
            <a:ext cx="95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Horse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75" name="Arrow: Curved Down 74">
            <a:extLst>
              <a:ext uri="{FF2B5EF4-FFF2-40B4-BE49-F238E27FC236}">
                <a16:creationId xmlns:a16="http://schemas.microsoft.com/office/drawing/2014/main" id="{CAD61239-5FE7-41DB-8675-7E5C05753A3F}"/>
              </a:ext>
            </a:extLst>
          </p:cNvPr>
          <p:cNvSpPr/>
          <p:nvPr/>
        </p:nvSpPr>
        <p:spPr>
          <a:xfrm>
            <a:off x="9485350" y="1308618"/>
            <a:ext cx="974240" cy="395942"/>
          </a:xfrm>
          <a:prstGeom prst="curved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6" name="Arrow: Curved Up 75">
            <a:extLst>
              <a:ext uri="{FF2B5EF4-FFF2-40B4-BE49-F238E27FC236}">
                <a16:creationId xmlns:a16="http://schemas.microsoft.com/office/drawing/2014/main" id="{745D32B0-0BF7-4513-A802-451C784C298C}"/>
              </a:ext>
            </a:extLst>
          </p:cNvPr>
          <p:cNvSpPr/>
          <p:nvPr/>
        </p:nvSpPr>
        <p:spPr>
          <a:xfrm flipH="1">
            <a:off x="9485350" y="2025460"/>
            <a:ext cx="974241" cy="369332"/>
          </a:xfrm>
          <a:prstGeom prst="curvedUpArrow">
            <a:avLst/>
          </a:prstGeom>
          <a:solidFill>
            <a:srgbClr val="D6DC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FD3D84B-BE4C-42EB-BA55-FC0E6BED2683}"/>
              </a:ext>
            </a:extLst>
          </p:cNvPr>
          <p:cNvSpPr txBox="1"/>
          <p:nvPr/>
        </p:nvSpPr>
        <p:spPr>
          <a:xfrm>
            <a:off x="437322" y="6415694"/>
            <a:ext cx="1072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222222"/>
                </a:solidFill>
                <a:effectLst/>
                <a:latin typeface="AvenirNextLTPro"/>
              </a:rPr>
              <a:t>Zhu, Jun-Yan, et al(2020). ‘Unpaired Image-to-Image Translation Using Cycle-Consistent Adversarial Networks’.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9585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3B14-31EF-4142-AFD9-D3AE54C5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Coolest Application – </a:t>
            </a:r>
            <a:r>
              <a:rPr lang="en-US" dirty="0">
                <a:solidFill>
                  <a:schemeClr val="accent1"/>
                </a:solidFill>
              </a:rPr>
              <a:t>Nvidia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GauGAN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63C569-8ED2-4DEB-A8F4-4BBDCD514FB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C7D10-504A-4906-9DBD-9AAF817C4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201222"/>
            <a:ext cx="4609008" cy="282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FEC172-E08F-45C4-A759-A110C981E5BD}"/>
              </a:ext>
            </a:extLst>
          </p:cNvPr>
          <p:cNvSpPr txBox="1"/>
          <p:nvPr/>
        </p:nvSpPr>
        <p:spPr>
          <a:xfrm>
            <a:off x="0" y="5026460"/>
            <a:ext cx="591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http://nvidia-research-mingyuliu.com/gaugan/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F15C374-C916-4BB0-8E87-5E040B741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78987" y="6487978"/>
            <a:ext cx="2893674" cy="365125"/>
          </a:xfrm>
        </p:spPr>
        <p:txBody>
          <a:bodyPr/>
          <a:lstStyle/>
          <a:p>
            <a:r>
              <a:rPr lang="en-IN"/>
              <a:t>(Shobhit)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EC796F-8155-4B82-B5B1-15A8FAA52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010" y="1320443"/>
            <a:ext cx="2435434" cy="24448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93B04F-2663-4203-B66B-A54E40DABB74}"/>
              </a:ext>
            </a:extLst>
          </p:cNvPr>
          <p:cNvSpPr txBox="1"/>
          <p:nvPr/>
        </p:nvSpPr>
        <p:spPr>
          <a:xfrm>
            <a:off x="4932775" y="3355071"/>
            <a:ext cx="211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Segmented Input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A914DD-E1B7-41B2-B4BB-D7596FA67CF6}"/>
              </a:ext>
            </a:extLst>
          </p:cNvPr>
          <p:cNvSpPr txBox="1"/>
          <p:nvPr/>
        </p:nvSpPr>
        <p:spPr>
          <a:xfrm>
            <a:off x="4517733" y="6232837"/>
            <a:ext cx="869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Colie Wertz</a:t>
            </a:r>
            <a:r>
              <a:rPr lang="en-US" dirty="0"/>
              <a:t>, Senior Concept Artist </a:t>
            </a:r>
            <a:r>
              <a:rPr lang="en-US" dirty="0">
                <a:solidFill>
                  <a:schemeClr val="accent1"/>
                </a:solidFill>
              </a:rPr>
              <a:t>Rogue one: A </a:t>
            </a:r>
            <a:r>
              <a:rPr lang="en-US" dirty="0" err="1">
                <a:solidFill>
                  <a:schemeClr val="accent1"/>
                </a:solidFill>
              </a:rPr>
              <a:t>Starwars</a:t>
            </a:r>
            <a:r>
              <a:rPr lang="en-US" dirty="0">
                <a:solidFill>
                  <a:schemeClr val="accent1"/>
                </a:solidFill>
              </a:rPr>
              <a:t> story, Bumblebee,</a:t>
            </a:r>
          </a:p>
          <a:p>
            <a:r>
              <a:rPr lang="en-US" dirty="0">
                <a:solidFill>
                  <a:schemeClr val="accent1"/>
                </a:solidFill>
              </a:rPr>
              <a:t>Captain America: Civil Wars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5B3CB44-7484-4F24-B48A-A40507433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445" y="1320443"/>
            <a:ext cx="5147556" cy="495042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97BCEE-0ECA-4F5D-975A-5B0DA339B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009" y="3765317"/>
            <a:ext cx="2480903" cy="25055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C121EC-4718-448D-A1D7-927D1A943A2A}"/>
              </a:ext>
            </a:extLst>
          </p:cNvPr>
          <p:cNvSpPr txBox="1"/>
          <p:nvPr/>
        </p:nvSpPr>
        <p:spPr>
          <a:xfrm>
            <a:off x="4932775" y="5808148"/>
            <a:ext cx="211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GauGAN</a:t>
            </a:r>
            <a:r>
              <a:rPr lang="en-US" b="1" dirty="0">
                <a:solidFill>
                  <a:schemeClr val="bg1"/>
                </a:solidFill>
              </a:rPr>
              <a:t> Output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7F2081-81B8-4FD3-9DEB-7F0DE134E98A}"/>
              </a:ext>
            </a:extLst>
          </p:cNvPr>
          <p:cNvSpPr txBox="1"/>
          <p:nvPr/>
        </p:nvSpPr>
        <p:spPr>
          <a:xfrm>
            <a:off x="8499105" y="5749313"/>
            <a:ext cx="2336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Colie Wertz Paint Over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119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C7C950D-81C3-46BD-A7DF-3E7F6A31686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Coolest Application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BC60F5-3DDE-465E-96D7-5FC70C589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56" y="1402431"/>
            <a:ext cx="10286148" cy="4396199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EF80C03-CC4B-4503-8084-A6800DAE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99743" y="6492875"/>
            <a:ext cx="1098274" cy="365125"/>
          </a:xfrm>
        </p:spPr>
        <p:txBody>
          <a:bodyPr/>
          <a:lstStyle/>
          <a:p>
            <a:r>
              <a:rPr lang="en-IN" dirty="0"/>
              <a:t>(Shobhit)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849D6-39AD-4C01-B3D1-DB66B0E2CC5D}"/>
              </a:ext>
            </a:extLst>
          </p:cNvPr>
          <p:cNvSpPr txBox="1"/>
          <p:nvPr/>
        </p:nvSpPr>
        <p:spPr>
          <a:xfrm>
            <a:off x="713156" y="5923395"/>
            <a:ext cx="933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Zakharov</a:t>
            </a:r>
            <a:r>
              <a:rPr lang="en-US" dirty="0"/>
              <a:t>, </a:t>
            </a:r>
            <a:r>
              <a:rPr lang="en-US" dirty="0" err="1"/>
              <a:t>Egor</a:t>
            </a:r>
            <a:r>
              <a:rPr lang="en-US" dirty="0"/>
              <a:t>, et al.(2019) “Few-shot adversarial learning of realistic neural talking head models”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39009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7|11.9|8.1|6.9|8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10.4|4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15026</TotalTime>
  <Words>918</Words>
  <Application>Microsoft Office PowerPoint</Application>
  <PresentationFormat>Widescreen</PresentationFormat>
  <Paragraphs>227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Arial</vt:lpstr>
      <vt:lpstr>AvenirNextLTPro</vt:lpstr>
      <vt:lpstr>Calibri</vt:lpstr>
      <vt:lpstr>Calibri Light</vt:lpstr>
      <vt:lpstr>Cambria Math</vt:lpstr>
      <vt:lpstr>Poppins-Regular</vt:lpstr>
      <vt:lpstr>Office Theme</vt:lpstr>
      <vt:lpstr>Generative Adversarial Networks </vt:lpstr>
      <vt:lpstr>Agenda</vt:lpstr>
      <vt:lpstr>Let’s Play Game - Identify Real or Fake One</vt:lpstr>
      <vt:lpstr>Generative Modelling – Density Estimation</vt:lpstr>
      <vt:lpstr>Generative Modelling – Sample Generation</vt:lpstr>
      <vt:lpstr>Inventor of GANs – Ian Goodfellow</vt:lpstr>
      <vt:lpstr>Coolest Application – CycleGAN</vt:lpstr>
      <vt:lpstr>Coolest Application – Nvidia GauGAN</vt:lpstr>
      <vt:lpstr>PowerPoint Presentation</vt:lpstr>
      <vt:lpstr>Companies Using GANs</vt:lpstr>
      <vt:lpstr>Why GANs</vt:lpstr>
      <vt:lpstr>GANs Components</vt:lpstr>
      <vt:lpstr>Discriminator - Classifiers</vt:lpstr>
      <vt:lpstr>Discriminator - Training</vt:lpstr>
      <vt:lpstr>Back Propagation Example</vt:lpstr>
      <vt:lpstr>Discriminator - Probability</vt:lpstr>
      <vt:lpstr>Generator</vt:lpstr>
      <vt:lpstr>Generator - Training</vt:lpstr>
      <vt:lpstr>Generator - Probability</vt:lpstr>
      <vt:lpstr>PowerPoint Presentation</vt:lpstr>
      <vt:lpstr>GAN - Model</vt:lpstr>
      <vt:lpstr>Loss Function Example – Binary Cross Entropy</vt:lpstr>
      <vt:lpstr>Difficulties - Training</vt:lpstr>
      <vt:lpstr>Major Types of GANS</vt:lpstr>
      <vt:lpstr>My Contributions to the Projects of GANs Domain</vt:lpstr>
      <vt:lpstr>Use Case1 – Malware Detection</vt:lpstr>
      <vt:lpstr>Use Case 2 : Image Sequence Generation from Text</vt:lpstr>
      <vt:lpstr>Links – Applications of GANs Enjoy!</vt:lpstr>
      <vt:lpstr>Summary</vt:lpstr>
      <vt:lpstr>Questions                         &amp;      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Networks</dc:title>
  <dc:creator>Shobhit saini</dc:creator>
  <cp:lastModifiedBy>Shobhit saini</cp:lastModifiedBy>
  <cp:revision>57</cp:revision>
  <dcterms:created xsi:type="dcterms:W3CDTF">2021-07-30T06:41:50Z</dcterms:created>
  <dcterms:modified xsi:type="dcterms:W3CDTF">2021-08-09T17:09:23Z</dcterms:modified>
</cp:coreProperties>
</file>